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1"/>
  </p:notesMasterIdLst>
  <p:sldIdLst>
    <p:sldId id="256" r:id="rId2"/>
    <p:sldId id="317" r:id="rId3"/>
    <p:sldId id="302" r:id="rId4"/>
    <p:sldId id="318" r:id="rId5"/>
    <p:sldId id="296" r:id="rId6"/>
    <p:sldId id="294" r:id="rId7"/>
    <p:sldId id="259" r:id="rId8"/>
    <p:sldId id="298" r:id="rId9"/>
    <p:sldId id="277" r:id="rId10"/>
    <p:sldId id="279" r:id="rId11"/>
    <p:sldId id="297" r:id="rId12"/>
    <p:sldId id="295" r:id="rId13"/>
    <p:sldId id="278" r:id="rId14"/>
    <p:sldId id="299" r:id="rId15"/>
    <p:sldId id="292" r:id="rId16"/>
    <p:sldId id="300" r:id="rId17"/>
    <p:sldId id="301" r:id="rId18"/>
    <p:sldId id="308" r:id="rId19"/>
    <p:sldId id="264" r:id="rId20"/>
    <p:sldId id="268" r:id="rId21"/>
    <p:sldId id="309" r:id="rId22"/>
    <p:sldId id="258" r:id="rId23"/>
    <p:sldId id="303" r:id="rId24"/>
    <p:sldId id="310" r:id="rId25"/>
    <p:sldId id="260" r:id="rId26"/>
    <p:sldId id="267" r:id="rId27"/>
    <p:sldId id="282" r:id="rId28"/>
    <p:sldId id="291" r:id="rId29"/>
    <p:sldId id="311" r:id="rId30"/>
    <p:sldId id="261" r:id="rId31"/>
    <p:sldId id="319" r:id="rId32"/>
    <p:sldId id="312" r:id="rId33"/>
    <p:sldId id="265" r:id="rId34"/>
    <p:sldId id="304" r:id="rId35"/>
    <p:sldId id="315" r:id="rId36"/>
    <p:sldId id="316" r:id="rId37"/>
    <p:sldId id="288" r:id="rId38"/>
    <p:sldId id="305" r:id="rId39"/>
    <p:sldId id="262" r:id="rId40"/>
    <p:sldId id="290" r:id="rId41"/>
    <p:sldId id="306" r:id="rId42"/>
    <p:sldId id="313" r:id="rId43"/>
    <p:sldId id="269" r:id="rId44"/>
    <p:sldId id="270" r:id="rId45"/>
    <p:sldId id="285" r:id="rId46"/>
    <p:sldId id="274" r:id="rId47"/>
    <p:sldId id="314" r:id="rId48"/>
    <p:sldId id="273" r:id="rId49"/>
    <p:sldId id="287" r:id="rId50"/>
  </p:sldIdLst>
  <p:sldSz cx="9144000" cy="6858000" type="screen4x3"/>
  <p:notesSz cx="6858000" cy="9144000"/>
  <p:defaultTextStyle>
    <a:defPPr>
      <a:defRPr lang="fr-F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63"/>
  </p:normalViewPr>
  <p:slideViewPr>
    <p:cSldViewPr snapToGrid="0" snapToObjects="1">
      <p:cViewPr varScale="1">
        <p:scale>
          <a:sx n="117" d="100"/>
          <a:sy n="117" d="100"/>
        </p:scale>
        <p:origin x="280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8FE41D-54F0-1244-875E-3E792C0D0145}" type="datetimeFigureOut">
              <a:rPr lang="fr-FR" smtClean="0"/>
              <a:t>19/12/2019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90BFA1-9FC0-E54D-91F2-615D88C69B9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470538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90BFA1-9FC0-E54D-91F2-615D88C69B94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649247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90BFA1-9FC0-E54D-91F2-615D88C69B94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4099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90BFA1-9FC0-E54D-91F2-615D88C69B94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970362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Share physical stuff vs ideas / robust </a:t>
            </a:r>
            <a:r>
              <a:rPr lang="en-GB" dirty="0" err="1"/>
              <a:t>softwares</a:t>
            </a:r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90BFA1-9FC0-E54D-91F2-615D88C69B94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022598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90BFA1-9FC0-E54D-91F2-615D88C69B94}" type="slidenum">
              <a:rPr lang="fr-FR" smtClean="0"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048350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After review, but before layout: Autor accepted manuscript/ check permissions. Attention cite real publication not archives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90BFA1-9FC0-E54D-91F2-615D88C69B94}" type="slidenum">
              <a:rPr lang="fr-FR" smtClean="0"/>
              <a:t>39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053356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Cliquez pour modifier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8EA59-D485-924D-9B13-58D62A706473}" type="datetimeFigureOut">
              <a:rPr lang="fr-FR" smtClean="0"/>
              <a:t>19/12/2019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836C2-CF9F-D547-8195-C4CE7A2236A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838273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8EA59-D485-924D-9B13-58D62A706473}" type="datetimeFigureOut">
              <a:rPr lang="fr-FR" smtClean="0"/>
              <a:t>19/12/2019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836C2-CF9F-D547-8195-C4CE7A2236A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32701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8EA59-D485-924D-9B13-58D62A706473}" type="datetimeFigureOut">
              <a:rPr lang="fr-FR" smtClean="0"/>
              <a:t>19/12/2019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836C2-CF9F-D547-8195-C4CE7A2236A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685273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8EA59-D485-924D-9B13-58D62A706473}" type="datetimeFigureOut">
              <a:rPr lang="fr-FR" smtClean="0"/>
              <a:t>19/12/2019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836C2-CF9F-D547-8195-C4CE7A2236A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085514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8EA59-D485-924D-9B13-58D62A706473}" type="datetimeFigureOut">
              <a:rPr lang="fr-FR" smtClean="0"/>
              <a:t>19/12/2019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836C2-CF9F-D547-8195-C4CE7A2236A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827924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8EA59-D485-924D-9B13-58D62A706473}" type="datetimeFigureOut">
              <a:rPr lang="fr-FR" smtClean="0"/>
              <a:t>19/12/2019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836C2-CF9F-D547-8195-C4CE7A2236A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786768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8EA59-D485-924D-9B13-58D62A706473}" type="datetimeFigureOut">
              <a:rPr lang="fr-FR" smtClean="0"/>
              <a:t>19/12/2019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836C2-CF9F-D547-8195-C4CE7A2236A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72582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8EA59-D485-924D-9B13-58D62A706473}" type="datetimeFigureOut">
              <a:rPr lang="fr-FR" smtClean="0"/>
              <a:t>19/12/2019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836C2-CF9F-D547-8195-C4CE7A2236A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609008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8EA59-D485-924D-9B13-58D62A706473}" type="datetimeFigureOut">
              <a:rPr lang="fr-FR" smtClean="0"/>
              <a:t>19/12/2019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836C2-CF9F-D547-8195-C4CE7A2236A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062750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8EA59-D485-924D-9B13-58D62A706473}" type="datetimeFigureOut">
              <a:rPr lang="fr-FR" smtClean="0"/>
              <a:t>19/12/2019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836C2-CF9F-D547-8195-C4CE7A2236A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105122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Cliquez et modifiez le titre</a:t>
            </a:r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8EA59-D485-924D-9B13-58D62A706473}" type="datetimeFigureOut">
              <a:rPr lang="fr-FR" smtClean="0"/>
              <a:t>19/12/2019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836C2-CF9F-D547-8195-C4CE7A2236A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306501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68EA59-D485-924D-9B13-58D62A706473}" type="datetimeFigureOut">
              <a:rPr lang="fr-FR" smtClean="0"/>
              <a:t>19/12/2019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6836C2-CF9F-D547-8195-C4CE7A2236A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297926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www.randomizer.org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www.limesurvey.org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35.png"/><Relationship Id="rId4" Type="http://schemas.openxmlformats.org/officeDocument/2006/relationships/image" Target="../media/image34.tif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1969056"/>
            <a:ext cx="7772400" cy="1470025"/>
          </a:xfrm>
        </p:spPr>
        <p:txBody>
          <a:bodyPr>
            <a:normAutofit/>
          </a:bodyPr>
          <a:lstStyle/>
          <a:p>
            <a:r>
              <a:rPr lang="en-GB" b="1" dirty="0"/>
              <a:t>Useful open science tools to do research in psychiatry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5096596" y="5809196"/>
            <a:ext cx="4374344" cy="1048803"/>
          </a:xfrm>
        </p:spPr>
        <p:txBody>
          <a:bodyPr>
            <a:normAutofit fontScale="47500" lnSpcReduction="20000"/>
          </a:bodyPr>
          <a:lstStyle/>
          <a:p>
            <a:r>
              <a:rPr lang="fr-FR" dirty="0"/>
              <a:t>Thomas Gargot</a:t>
            </a:r>
          </a:p>
          <a:p>
            <a:r>
              <a:rPr lang="fr-FR" dirty="0"/>
              <a:t>thomas_gargot@hotmail.com</a:t>
            </a:r>
          </a:p>
          <a:p>
            <a:r>
              <a:rPr lang="fr-FR" dirty="0"/>
              <a:t>EPA </a:t>
            </a:r>
            <a:r>
              <a:rPr lang="fr-FR" dirty="0" err="1"/>
              <a:t>Congress</a:t>
            </a:r>
            <a:r>
              <a:rPr lang="fr-FR" dirty="0"/>
              <a:t>, </a:t>
            </a:r>
          </a:p>
          <a:p>
            <a:r>
              <a:rPr lang="fr-FR" dirty="0"/>
              <a:t>Sunday March 29th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1556" y="3942501"/>
            <a:ext cx="1384338" cy="2163030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000" y="6267450"/>
            <a:ext cx="1117600" cy="39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4593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b="1" dirty="0"/>
              <a:t>Publication lucrative vicious circle</a:t>
            </a:r>
            <a:br>
              <a:rPr lang="en-GB" b="1" dirty="0"/>
            </a:br>
            <a:r>
              <a:rPr lang="en-GB" b="1" dirty="0"/>
              <a:t>How the life of </a:t>
            </a:r>
            <a:r>
              <a:rPr lang="en-GB" b="1" dirty="0" err="1"/>
              <a:t>publisers</a:t>
            </a:r>
            <a:r>
              <a:rPr lang="en-GB" b="1" dirty="0"/>
              <a:t> changed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1699134" y="1932651"/>
            <a:ext cx="3391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Publishers collect articles for free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4628533" y="3068962"/>
            <a:ext cx="33919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Editorial management for free</a:t>
            </a:r>
          </a:p>
          <a:p>
            <a:r>
              <a:rPr lang="en-GB" dirty="0"/>
              <a:t>Reviewing for free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2625474" y="4979884"/>
            <a:ext cx="21367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/>
              <a:t>Publishing </a:t>
            </a:r>
          </a:p>
          <a:p>
            <a:r>
              <a:rPr lang="en-GB"/>
              <a:t>(cost decrease)</a:t>
            </a:r>
          </a:p>
        </p:txBody>
      </p:sp>
      <p:sp>
        <p:nvSpPr>
          <p:cNvPr id="8" name="Flèche en arc 7"/>
          <p:cNvSpPr/>
          <p:nvPr/>
        </p:nvSpPr>
        <p:spPr>
          <a:xfrm>
            <a:off x="2489781" y="2314887"/>
            <a:ext cx="2138752" cy="2125526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6028461"/>
              <a:gd name="adj5" fmla="val 14402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1056847" y="3081499"/>
            <a:ext cx="12845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/>
              <a:t>Paywall and Sell it</a:t>
            </a:r>
          </a:p>
        </p:txBody>
      </p:sp>
      <p:sp>
        <p:nvSpPr>
          <p:cNvPr id="10" name="Flèche en arc 9"/>
          <p:cNvSpPr/>
          <p:nvPr/>
        </p:nvSpPr>
        <p:spPr>
          <a:xfrm rot="5400000">
            <a:off x="2584019" y="2818700"/>
            <a:ext cx="2138752" cy="2125526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6028461"/>
              <a:gd name="adj5" fmla="val 14402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1" name="Flèche en arc 10"/>
          <p:cNvSpPr/>
          <p:nvPr/>
        </p:nvSpPr>
        <p:spPr>
          <a:xfrm rot="10800000">
            <a:off x="1975073" y="2825313"/>
            <a:ext cx="2138752" cy="2125526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6028461"/>
              <a:gd name="adj5" fmla="val 14402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2" name="Flèche en arc 11"/>
          <p:cNvSpPr/>
          <p:nvPr/>
        </p:nvSpPr>
        <p:spPr>
          <a:xfrm rot="16200000">
            <a:off x="1968460" y="2321501"/>
            <a:ext cx="2138752" cy="2125526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6028461"/>
              <a:gd name="adj5" fmla="val 14402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grpSp>
        <p:nvGrpSpPr>
          <p:cNvPr id="3" name="Grouper 2"/>
          <p:cNvGrpSpPr/>
          <p:nvPr/>
        </p:nvGrpSpPr>
        <p:grpSpPr>
          <a:xfrm>
            <a:off x="4962573" y="5626215"/>
            <a:ext cx="3523580" cy="1053935"/>
            <a:chOff x="4962573" y="5949381"/>
            <a:chExt cx="3523580" cy="1053935"/>
          </a:xfrm>
        </p:grpSpPr>
        <p:sp>
          <p:nvSpPr>
            <p:cNvPr id="14" name="Flèche vers la droite 13"/>
            <p:cNvSpPr/>
            <p:nvPr/>
          </p:nvSpPr>
          <p:spPr>
            <a:xfrm>
              <a:off x="4962573" y="5949381"/>
              <a:ext cx="935704" cy="701837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ZoneTexte 14"/>
            <p:cNvSpPr txBox="1"/>
            <p:nvPr/>
          </p:nvSpPr>
          <p:spPr>
            <a:xfrm>
              <a:off x="6184489" y="6079986"/>
              <a:ext cx="230166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Research privatization (</a:t>
              </a:r>
              <a:r>
                <a:rPr lang="fr-FR" dirty="0"/>
                <a:t>profit </a:t>
              </a:r>
              <a:r>
                <a:rPr lang="fr-FR" dirty="0" err="1"/>
                <a:t>margins</a:t>
              </a:r>
              <a:r>
                <a:rPr lang="fr-FR" dirty="0"/>
                <a:t> </a:t>
              </a:r>
              <a:r>
                <a:rPr lang="fr-FR" dirty="0" err="1"/>
                <a:t>approach</a:t>
              </a:r>
              <a:r>
                <a:rPr lang="fr-FR" dirty="0"/>
                <a:t> 40%)</a:t>
              </a:r>
              <a:endParaRPr lang="en-GB" dirty="0"/>
            </a:p>
          </p:txBody>
        </p:sp>
      </p:grpSp>
      <p:pic>
        <p:nvPicPr>
          <p:cNvPr id="18" name="Imag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0632" y="2825313"/>
            <a:ext cx="1448215" cy="144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42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29332" y="6365557"/>
            <a:ext cx="891466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400" dirty="0" err="1">
                <a:solidFill>
                  <a:schemeClr val="bg1"/>
                </a:solidFill>
              </a:rPr>
              <a:t>https</a:t>
            </a:r>
            <a:r>
              <a:rPr lang="fr-FR" sz="1400" dirty="0">
                <a:solidFill>
                  <a:schemeClr val="bg1"/>
                </a:solidFill>
              </a:rPr>
              <a:t>://</a:t>
            </a:r>
            <a:r>
              <a:rPr lang="fr-FR" sz="1400" dirty="0" err="1">
                <a:solidFill>
                  <a:schemeClr val="bg1"/>
                </a:solidFill>
              </a:rPr>
              <a:t>www.youtube.com</a:t>
            </a:r>
            <a:r>
              <a:rPr lang="fr-FR" sz="1400" dirty="0">
                <a:solidFill>
                  <a:schemeClr val="bg1"/>
                </a:solidFill>
              </a:rPr>
              <a:t>/</a:t>
            </a:r>
            <a:r>
              <a:rPr lang="fr-FR" sz="1400" dirty="0" err="1">
                <a:solidFill>
                  <a:schemeClr val="bg1"/>
                </a:solidFill>
              </a:rPr>
              <a:t>watch?v</a:t>
            </a:r>
            <a:r>
              <a:rPr lang="fr-FR" sz="1400" dirty="0">
                <a:solidFill>
                  <a:schemeClr val="bg1"/>
                </a:solidFill>
              </a:rPr>
              <a:t>=WnxqoP-c0ZE&amp;list=PLKipY1cRnemK1Fn6PbVe5zkOfxLlI02YY&amp;index=6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0900"/>
            <a:ext cx="9144000" cy="514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6911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/>
              <a:t>Goals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Dicrease</a:t>
            </a:r>
            <a:r>
              <a:rPr lang="fr-FR" dirty="0"/>
              <a:t> </a:t>
            </a:r>
            <a:r>
              <a:rPr lang="fr-FR" dirty="0" err="1"/>
              <a:t>costs</a:t>
            </a:r>
            <a:endParaRPr lang="fr-FR" dirty="0"/>
          </a:p>
          <a:p>
            <a:r>
              <a:rPr lang="fr-FR" dirty="0" err="1"/>
              <a:t>Improve</a:t>
            </a:r>
            <a:r>
              <a:rPr lang="fr-FR" dirty="0"/>
              <a:t> </a:t>
            </a:r>
            <a:r>
              <a:rPr lang="fr-FR" dirty="0" err="1"/>
              <a:t>transparency</a:t>
            </a:r>
            <a:endParaRPr lang="fr-FR" dirty="0"/>
          </a:p>
          <a:p>
            <a:r>
              <a:rPr lang="fr-FR" dirty="0" err="1"/>
              <a:t>Improve</a:t>
            </a:r>
            <a:r>
              <a:rPr lang="fr-FR" dirty="0"/>
              <a:t> </a:t>
            </a:r>
            <a:r>
              <a:rPr lang="fr-FR" dirty="0" err="1"/>
              <a:t>accessibility</a:t>
            </a:r>
            <a:r>
              <a:rPr lang="fr-FR" dirty="0"/>
              <a:t> to software, articles, and </a:t>
            </a:r>
            <a:r>
              <a:rPr lang="fr-FR" dirty="0" err="1"/>
              <a:t>re-use</a:t>
            </a:r>
            <a:r>
              <a:rPr lang="fr-FR" dirty="0"/>
              <a:t> of data</a:t>
            </a:r>
          </a:p>
          <a:p>
            <a:r>
              <a:rPr lang="fr-FR" dirty="0" err="1"/>
              <a:t>Improve</a:t>
            </a:r>
            <a:r>
              <a:rPr lang="fr-FR" dirty="0"/>
              <a:t> </a:t>
            </a:r>
            <a:r>
              <a:rPr lang="fr-FR" dirty="0" err="1"/>
              <a:t>visibility</a:t>
            </a:r>
            <a:r>
              <a:rPr lang="fr-FR" dirty="0"/>
              <a:t> for public</a:t>
            </a:r>
          </a:p>
          <a:p>
            <a:endParaRPr lang="fr-FR" dirty="0"/>
          </a:p>
          <a:p>
            <a:r>
              <a:rPr lang="fr-FR" dirty="0"/>
              <a:t>Is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really</a:t>
            </a:r>
            <a:r>
              <a:rPr lang="fr-FR" dirty="0"/>
              <a:t> possible ?!?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479678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b="1" dirty="0" err="1"/>
              <a:t>Why</a:t>
            </a:r>
            <a:r>
              <a:rPr lang="fr-FR" b="1" dirty="0"/>
              <a:t> </a:t>
            </a:r>
            <a:r>
              <a:rPr lang="fr-FR" b="1" dirty="0" err="1"/>
              <a:t>is</a:t>
            </a:r>
            <a:r>
              <a:rPr lang="fr-FR" b="1" dirty="0"/>
              <a:t> </a:t>
            </a:r>
            <a:r>
              <a:rPr lang="fr-FR" b="1" dirty="0" err="1"/>
              <a:t>there</a:t>
            </a:r>
            <a:r>
              <a:rPr lang="fr-FR" b="1" dirty="0"/>
              <a:t> a </a:t>
            </a:r>
            <a:r>
              <a:rPr lang="fr-FR" b="1" dirty="0" err="1"/>
              <a:t>need</a:t>
            </a:r>
            <a:r>
              <a:rPr lang="fr-FR" b="1" dirty="0"/>
              <a:t> for open science?</a:t>
            </a: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03022"/>
            <a:ext cx="9144000" cy="2945576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3"/>
          <a:srcRect t="7738"/>
          <a:stretch/>
        </p:blipFill>
        <p:spPr>
          <a:xfrm>
            <a:off x="0" y="4825999"/>
            <a:ext cx="9144000" cy="1564647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7916333" y="5969000"/>
            <a:ext cx="1227667" cy="79022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bg1"/>
                </a:solidFill>
              </a:ln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59098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/>
              <a:t>Information world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2150534"/>
            <a:ext cx="8229600" cy="4525963"/>
          </a:xfrm>
        </p:spPr>
        <p:txBody>
          <a:bodyPr/>
          <a:lstStyle/>
          <a:p>
            <a:r>
              <a:rPr lang="en-GB" dirty="0"/>
              <a:t>Share of information don’t decrease the ownership of the sharer</a:t>
            </a:r>
          </a:p>
          <a:p>
            <a:r>
              <a:rPr lang="en-GB" dirty="0"/>
              <a:t>Rather, better accessibility improve possibilities of not anticipated use (hacking) and feedback</a:t>
            </a:r>
          </a:p>
          <a:p>
            <a:r>
              <a:rPr lang="en-GB" dirty="0"/>
              <a:t>Open </a:t>
            </a:r>
            <a:r>
              <a:rPr lang="en-GB" dirty="0" err="1"/>
              <a:t>softwares</a:t>
            </a:r>
            <a:r>
              <a:rPr lang="en-GB" dirty="0"/>
              <a:t> are more flexible and have fewer bugs that closed one (servers, cryptography algorithms)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9176" y="1259888"/>
            <a:ext cx="1312515" cy="1954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4213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/>
              <a:t>Free / Open?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1627011"/>
            <a:ext cx="3810000" cy="31242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626830" y="6642556"/>
            <a:ext cx="6250419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800" dirty="0" err="1"/>
              <a:t>https</a:t>
            </a:r>
            <a:r>
              <a:rPr lang="fr-FR" sz="800" dirty="0"/>
              <a:t>://</a:t>
            </a:r>
            <a:r>
              <a:rPr lang="fr-FR" sz="800" dirty="0" err="1"/>
              <a:t>www.qwant.com</a:t>
            </a:r>
            <a:r>
              <a:rPr lang="fr-FR" sz="800" dirty="0"/>
              <a:t>/?q=you%20are%20the%20product&amp;t=</a:t>
            </a:r>
            <a:r>
              <a:rPr lang="fr-FR" sz="800" dirty="0" err="1"/>
              <a:t>images&amp;o</a:t>
            </a:r>
            <a:r>
              <a:rPr lang="fr-FR" sz="800" dirty="0"/>
              <a:t>=0:0a530ac5ad25daeb329762e4a2da88f3</a:t>
            </a:r>
          </a:p>
        </p:txBody>
      </p:sp>
      <p:sp>
        <p:nvSpPr>
          <p:cNvPr id="3" name="Rectangle 2"/>
          <p:cNvSpPr/>
          <p:nvPr/>
        </p:nvSpPr>
        <p:spPr>
          <a:xfrm>
            <a:off x="1651001" y="5072896"/>
            <a:ext cx="703579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400" b="1" dirty="0"/>
              <a:t>Open software</a:t>
            </a:r>
            <a:r>
              <a:rPr lang="fr-FR" sz="2400" dirty="0"/>
              <a:t>: Free use, </a:t>
            </a:r>
            <a:r>
              <a:rPr lang="fr-FR" sz="2400" dirty="0" err="1"/>
              <a:t>study</a:t>
            </a:r>
            <a:r>
              <a:rPr lang="fr-FR" sz="2400" dirty="0"/>
              <a:t>, modification, duplication and sharing</a:t>
            </a:r>
          </a:p>
          <a:p>
            <a:r>
              <a:rPr lang="fr-FR" sz="2400" dirty="0"/>
              <a:t>≠ </a:t>
            </a:r>
            <a:r>
              <a:rPr lang="fr-FR" sz="2400" dirty="0" err="1"/>
              <a:t>Freemium</a:t>
            </a:r>
            <a:r>
              <a:rPr lang="fr-FR" sz="2400" dirty="0"/>
              <a:t> </a:t>
            </a:r>
            <a:r>
              <a:rPr lang="fr-FR" sz="2400" dirty="0" err="1"/>
              <a:t>strategy</a:t>
            </a:r>
            <a:r>
              <a:rPr lang="fr-FR" sz="2400" dirty="0"/>
              <a:t> (</a:t>
            </a:r>
            <a:r>
              <a:rPr lang="fr-FR" sz="2400" dirty="0" err="1"/>
              <a:t>demonstration</a:t>
            </a:r>
            <a:r>
              <a:rPr lang="fr-FR" sz="2400" dirty="0"/>
              <a:t>)</a:t>
            </a:r>
          </a:p>
          <a:p>
            <a:r>
              <a:rPr lang="fr-FR" sz="2400" dirty="0"/>
              <a:t>≠ centralisation and user data collection</a:t>
            </a:r>
          </a:p>
        </p:txBody>
      </p:sp>
    </p:spTree>
    <p:extLst>
      <p:ext uri="{BB962C8B-B14F-4D97-AF65-F5344CB8AC3E}">
        <p14:creationId xmlns:p14="http://schemas.microsoft.com/office/powerpoint/2010/main" val="33475450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660248" y="2798081"/>
            <a:ext cx="5875511" cy="1143000"/>
          </a:xfrm>
        </p:spPr>
        <p:txBody>
          <a:bodyPr>
            <a:normAutofit fontScale="90000"/>
          </a:bodyPr>
          <a:lstStyle/>
          <a:p>
            <a:r>
              <a:rPr lang="fr-FR" b="1" dirty="0"/>
              <a:t>An </a:t>
            </a:r>
            <a:r>
              <a:rPr lang="fr-FR" b="1" dirty="0" err="1"/>
              <a:t>example</a:t>
            </a:r>
            <a:r>
              <a:rPr lang="fr-FR" b="1" dirty="0"/>
              <a:t> of Open science </a:t>
            </a:r>
            <a:r>
              <a:rPr lang="fr-FR" b="1" dirty="0" err="1"/>
              <a:t>pathway</a:t>
            </a:r>
            <a:endParaRPr lang="fr-FR" b="1" dirty="0"/>
          </a:p>
        </p:txBody>
      </p:sp>
      <p:sp>
        <p:nvSpPr>
          <p:cNvPr id="4" name="ZoneTexte 3"/>
          <p:cNvSpPr txBox="1"/>
          <p:nvPr/>
        </p:nvSpPr>
        <p:spPr>
          <a:xfrm>
            <a:off x="3675980" y="5197290"/>
            <a:ext cx="14536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Hands-on</a:t>
            </a:r>
          </a:p>
        </p:txBody>
      </p:sp>
    </p:spTree>
    <p:extLst>
      <p:ext uri="{BB962C8B-B14F-4D97-AF65-F5344CB8AC3E}">
        <p14:creationId xmlns:p14="http://schemas.microsoft.com/office/powerpoint/2010/main" val="18822617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err="1"/>
              <a:t>Research</a:t>
            </a:r>
            <a:r>
              <a:rPr lang="fr-FR" b="1" dirty="0"/>
              <a:t> </a:t>
            </a:r>
            <a:r>
              <a:rPr lang="fr-FR" b="1" dirty="0" err="1"/>
              <a:t>protocol</a:t>
            </a:r>
            <a:endParaRPr lang="fr-FR" b="1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Make</a:t>
            </a:r>
            <a:r>
              <a:rPr lang="fr-FR" dirty="0"/>
              <a:t> a data base of cookies </a:t>
            </a:r>
            <a:r>
              <a:rPr lang="fr-FR" dirty="0" err="1"/>
              <a:t>tasting</a:t>
            </a:r>
            <a:endParaRPr lang="fr-FR" dirty="0"/>
          </a:p>
          <a:p>
            <a:r>
              <a:rPr lang="fr-FR" dirty="0"/>
              <a:t>Rate </a:t>
            </a:r>
            <a:r>
              <a:rPr lang="fr-FR" dirty="0" err="1"/>
              <a:t>them</a:t>
            </a:r>
            <a:r>
              <a:rPr lang="fr-FR" dirty="0"/>
              <a:t> in an international </a:t>
            </a:r>
            <a:r>
              <a:rPr lang="fr-FR" dirty="0" err="1"/>
              <a:t>context</a:t>
            </a:r>
            <a:endParaRPr lang="fr-FR" dirty="0"/>
          </a:p>
          <a:p>
            <a:r>
              <a:rPr lang="fr-FR" dirty="0"/>
              <a:t>Select the best cakes in the </a:t>
            </a:r>
            <a:r>
              <a:rPr lang="fr-FR" dirty="0" err="1"/>
              <a:t>worlds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778" y="3558964"/>
            <a:ext cx="3930791" cy="2948093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5497261" y="5147156"/>
            <a:ext cx="31895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Sampling</a:t>
            </a:r>
            <a:r>
              <a:rPr lang="fr-FR" dirty="0"/>
              <a:t> </a:t>
            </a:r>
            <a:r>
              <a:rPr lang="fr-FR" dirty="0" err="1"/>
              <a:t>process</a:t>
            </a:r>
            <a:r>
              <a:rPr lang="fr-FR" dirty="0"/>
              <a:t> </a:t>
            </a:r>
            <a:r>
              <a:rPr lang="fr-FR" dirty="0" err="1"/>
              <a:t>during</a:t>
            </a:r>
            <a:r>
              <a:rPr lang="fr-FR" dirty="0"/>
              <a:t> EPA </a:t>
            </a:r>
            <a:r>
              <a:rPr lang="fr-FR" dirty="0" err="1"/>
              <a:t>congress</a:t>
            </a:r>
            <a:r>
              <a:rPr lang="fr-FR" dirty="0"/>
              <a:t>, Madrid, 2016</a:t>
            </a:r>
          </a:p>
        </p:txBody>
      </p:sp>
    </p:spTree>
    <p:extLst>
      <p:ext uri="{BB962C8B-B14F-4D97-AF65-F5344CB8AC3E}">
        <p14:creationId xmlns:p14="http://schemas.microsoft.com/office/powerpoint/2010/main" val="17237915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lèche vers le bas 18"/>
          <p:cNvSpPr/>
          <p:nvPr/>
        </p:nvSpPr>
        <p:spPr>
          <a:xfrm>
            <a:off x="57570" y="1270077"/>
            <a:ext cx="9256786" cy="5949310"/>
          </a:xfrm>
          <a:prstGeom prst="downArrow">
            <a:avLst>
              <a:gd name="adj1" fmla="val 73466"/>
              <a:gd name="adj2" fmla="val 50000"/>
            </a:avLst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13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13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2"/>
          <a:srcRect l="39470" r="39515" b="31226"/>
          <a:stretch/>
        </p:blipFill>
        <p:spPr>
          <a:xfrm>
            <a:off x="1644469" y="1079319"/>
            <a:ext cx="1417936" cy="1074597"/>
          </a:xfrm>
          <a:prstGeom prst="rect">
            <a:avLst/>
          </a:prstGeom>
        </p:spPr>
      </p:pic>
      <p:sp>
        <p:nvSpPr>
          <p:cNvPr id="11" name="Titre 1"/>
          <p:cNvSpPr txBox="1">
            <a:spLocks/>
          </p:cNvSpPr>
          <p:nvPr/>
        </p:nvSpPr>
        <p:spPr>
          <a:xfrm>
            <a:off x="2585303" y="47228"/>
            <a:ext cx="6420164" cy="12228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600" b="1" dirty="0"/>
              <a:t>Useful open science tools to do research in psychiatry</a:t>
            </a:r>
          </a:p>
        </p:txBody>
      </p:sp>
      <p:sp>
        <p:nvSpPr>
          <p:cNvPr id="12" name="Titre 1"/>
          <p:cNvSpPr>
            <a:spLocks noGrp="1"/>
          </p:cNvSpPr>
          <p:nvPr>
            <p:ph type="title"/>
          </p:nvPr>
        </p:nvSpPr>
        <p:spPr>
          <a:xfrm>
            <a:off x="1394264" y="1996260"/>
            <a:ext cx="1979077" cy="744766"/>
          </a:xfrm>
        </p:spPr>
        <p:txBody>
          <a:bodyPr>
            <a:normAutofit/>
          </a:bodyPr>
          <a:lstStyle/>
          <a:p>
            <a:r>
              <a:rPr lang="en-GB" sz="2000" b="1" dirty="0" err="1"/>
              <a:t>Randomizer.org</a:t>
            </a:r>
            <a:r>
              <a:rPr lang="en-GB" sz="2000" b="1" dirty="0"/>
              <a:t> </a:t>
            </a:r>
            <a:endParaRPr lang="fr-FR" sz="2000" b="1" dirty="0"/>
          </a:p>
        </p:txBody>
      </p:sp>
    </p:spTree>
    <p:extLst>
      <p:ext uri="{BB962C8B-B14F-4D97-AF65-F5344CB8AC3E}">
        <p14:creationId xmlns:p14="http://schemas.microsoft.com/office/powerpoint/2010/main" val="19013035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>
                <a:hlinkClick r:id="rId2"/>
              </a:rPr>
              <a:t>Randomizer.org</a:t>
            </a:r>
            <a:r>
              <a:rPr lang="en-GB" dirty="0">
                <a:hlinkClick r:id="rId2"/>
              </a:rPr>
              <a:t> 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51824"/>
            <a:ext cx="9144000" cy="2117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9393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6447A3B-549F-7C42-AED6-2A3A5B1C73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171" y="2549752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GB" b="1" dirty="0"/>
              <a:t>What is your background about</a:t>
            </a:r>
            <a:br>
              <a:rPr lang="en-GB" b="1" dirty="0"/>
            </a:br>
            <a:r>
              <a:rPr lang="en-GB" b="1" dirty="0"/>
              <a:t>Open Science ?</a:t>
            </a:r>
          </a:p>
        </p:txBody>
      </p:sp>
    </p:spTree>
    <p:extLst>
      <p:ext uri="{BB962C8B-B14F-4D97-AF65-F5344CB8AC3E}">
        <p14:creationId xmlns:p14="http://schemas.microsoft.com/office/powerpoint/2010/main" val="36130781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Randomizer.org</a:t>
            </a:r>
            <a:r>
              <a:rPr lang="en-GB" dirty="0"/>
              <a:t> 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51824"/>
            <a:ext cx="9144000" cy="2117467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7666" y="3669291"/>
            <a:ext cx="7027333" cy="2756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3999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lèche vers le bas 18"/>
          <p:cNvSpPr/>
          <p:nvPr/>
        </p:nvSpPr>
        <p:spPr>
          <a:xfrm>
            <a:off x="57570" y="1270077"/>
            <a:ext cx="9256786" cy="5949310"/>
          </a:xfrm>
          <a:prstGeom prst="downArrow">
            <a:avLst>
              <a:gd name="adj1" fmla="val 73466"/>
              <a:gd name="adj2" fmla="val 50000"/>
            </a:avLst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13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13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2"/>
          <a:srcRect l="39470" r="39515" b="31226"/>
          <a:stretch/>
        </p:blipFill>
        <p:spPr>
          <a:xfrm>
            <a:off x="1644469" y="1079319"/>
            <a:ext cx="1417936" cy="1074597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3"/>
          <a:srcRect l="27237" r="29539" b="30395"/>
          <a:stretch/>
        </p:blipFill>
        <p:spPr>
          <a:xfrm>
            <a:off x="5774307" y="1795065"/>
            <a:ext cx="1273234" cy="1208289"/>
          </a:xfrm>
          <a:prstGeom prst="rect">
            <a:avLst/>
          </a:prstGeom>
        </p:spPr>
      </p:pic>
      <p:sp>
        <p:nvSpPr>
          <p:cNvPr id="11" name="Titre 1"/>
          <p:cNvSpPr txBox="1">
            <a:spLocks/>
          </p:cNvSpPr>
          <p:nvPr/>
        </p:nvSpPr>
        <p:spPr>
          <a:xfrm>
            <a:off x="2585303" y="47228"/>
            <a:ext cx="6420164" cy="12228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600" b="1" dirty="0"/>
              <a:t>Useful open science tools to do research in psychiatry</a:t>
            </a:r>
          </a:p>
        </p:txBody>
      </p:sp>
      <p:sp>
        <p:nvSpPr>
          <p:cNvPr id="12" name="Titre 1"/>
          <p:cNvSpPr>
            <a:spLocks noGrp="1"/>
          </p:cNvSpPr>
          <p:nvPr>
            <p:ph type="title"/>
          </p:nvPr>
        </p:nvSpPr>
        <p:spPr>
          <a:xfrm>
            <a:off x="1394264" y="1996260"/>
            <a:ext cx="1979077" cy="744766"/>
          </a:xfrm>
        </p:spPr>
        <p:txBody>
          <a:bodyPr>
            <a:normAutofit/>
          </a:bodyPr>
          <a:lstStyle/>
          <a:p>
            <a:r>
              <a:rPr lang="en-GB" sz="2000" b="1" dirty="0" err="1"/>
              <a:t>Randomizer.org</a:t>
            </a:r>
            <a:r>
              <a:rPr lang="en-GB" sz="2000" b="1" dirty="0"/>
              <a:t> </a:t>
            </a:r>
            <a:endParaRPr lang="fr-FR" sz="2000" b="1" dirty="0"/>
          </a:p>
        </p:txBody>
      </p:sp>
      <p:sp>
        <p:nvSpPr>
          <p:cNvPr id="13" name="Titre 1"/>
          <p:cNvSpPr txBox="1">
            <a:spLocks/>
          </p:cNvSpPr>
          <p:nvPr/>
        </p:nvSpPr>
        <p:spPr>
          <a:xfrm>
            <a:off x="3994570" y="1970089"/>
            <a:ext cx="1737736" cy="7491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000" b="1" dirty="0"/>
              <a:t>Collect data </a:t>
            </a:r>
          </a:p>
          <a:p>
            <a:r>
              <a:rPr lang="en-GB" sz="2000" dirty="0" err="1"/>
              <a:t>Limesurvey</a:t>
            </a:r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19013035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err="1"/>
              <a:t>Limesurvey</a:t>
            </a:r>
            <a:r>
              <a:rPr lang="en-GB" b="1" dirty="0"/>
              <a:t> </a:t>
            </a:r>
            <a:endParaRPr lang="fr-FR" b="1" dirty="0"/>
          </a:p>
        </p:txBody>
      </p:sp>
      <p:sp>
        <p:nvSpPr>
          <p:cNvPr id="6" name="Rectangle 5"/>
          <p:cNvSpPr/>
          <p:nvPr/>
        </p:nvSpPr>
        <p:spPr>
          <a:xfrm>
            <a:off x="2870252" y="5953668"/>
            <a:ext cx="29154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hlinkClick r:id="rId2"/>
              </a:rPr>
              <a:t>https://</a:t>
            </a:r>
            <a:r>
              <a:rPr lang="fr-FR" dirty="0" err="1">
                <a:hlinkClick r:id="rId2"/>
              </a:rPr>
              <a:t>www.limesurvey.org</a:t>
            </a:r>
            <a:r>
              <a:rPr lang="fr-FR" dirty="0">
                <a:hlinkClick r:id="rId2"/>
              </a:rPr>
              <a:t>/</a:t>
            </a:r>
            <a:endParaRPr lang="fr-FR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0777" y="1417638"/>
            <a:ext cx="5489222" cy="3234900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9077" y="4652539"/>
            <a:ext cx="4233255" cy="1301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2428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" y="0"/>
            <a:ext cx="89229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8546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lèche vers le bas 18"/>
          <p:cNvSpPr/>
          <p:nvPr/>
        </p:nvSpPr>
        <p:spPr>
          <a:xfrm>
            <a:off x="57570" y="1270077"/>
            <a:ext cx="9256786" cy="5949310"/>
          </a:xfrm>
          <a:prstGeom prst="downArrow">
            <a:avLst>
              <a:gd name="adj1" fmla="val 73466"/>
              <a:gd name="adj2" fmla="val 50000"/>
            </a:avLst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13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13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2"/>
          <a:srcRect l="39470" r="39515" b="31226"/>
          <a:stretch/>
        </p:blipFill>
        <p:spPr>
          <a:xfrm>
            <a:off x="1644469" y="1079319"/>
            <a:ext cx="1417936" cy="1074597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3"/>
          <a:srcRect l="27237" r="29539" b="30395"/>
          <a:stretch/>
        </p:blipFill>
        <p:spPr>
          <a:xfrm>
            <a:off x="5774307" y="1795065"/>
            <a:ext cx="1273234" cy="1208289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272" y="2628770"/>
            <a:ext cx="3499556" cy="1228344"/>
          </a:xfrm>
          <a:prstGeom prst="rect">
            <a:avLst/>
          </a:prstGeom>
        </p:spPr>
      </p:pic>
      <p:sp>
        <p:nvSpPr>
          <p:cNvPr id="11" name="Titre 1"/>
          <p:cNvSpPr txBox="1">
            <a:spLocks/>
          </p:cNvSpPr>
          <p:nvPr/>
        </p:nvSpPr>
        <p:spPr>
          <a:xfrm>
            <a:off x="2585303" y="47228"/>
            <a:ext cx="6420164" cy="12228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600" b="1" dirty="0"/>
              <a:t>Useful open science tools to do research in psychiatry</a:t>
            </a:r>
          </a:p>
        </p:txBody>
      </p:sp>
      <p:sp>
        <p:nvSpPr>
          <p:cNvPr id="12" name="Titre 1"/>
          <p:cNvSpPr>
            <a:spLocks noGrp="1"/>
          </p:cNvSpPr>
          <p:nvPr>
            <p:ph type="title"/>
          </p:nvPr>
        </p:nvSpPr>
        <p:spPr>
          <a:xfrm>
            <a:off x="1394264" y="1996260"/>
            <a:ext cx="1979077" cy="744766"/>
          </a:xfrm>
        </p:spPr>
        <p:txBody>
          <a:bodyPr>
            <a:normAutofit/>
          </a:bodyPr>
          <a:lstStyle/>
          <a:p>
            <a:r>
              <a:rPr lang="en-GB" sz="2000" b="1" dirty="0" err="1"/>
              <a:t>Randomizer.org</a:t>
            </a:r>
            <a:r>
              <a:rPr lang="en-GB" sz="2000" b="1" dirty="0"/>
              <a:t> </a:t>
            </a:r>
            <a:endParaRPr lang="fr-FR" sz="2000" b="1" dirty="0"/>
          </a:p>
        </p:txBody>
      </p:sp>
      <p:sp>
        <p:nvSpPr>
          <p:cNvPr id="13" name="Titre 1"/>
          <p:cNvSpPr txBox="1">
            <a:spLocks/>
          </p:cNvSpPr>
          <p:nvPr/>
        </p:nvSpPr>
        <p:spPr>
          <a:xfrm>
            <a:off x="3994570" y="1970089"/>
            <a:ext cx="1737736" cy="7491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000" b="1" dirty="0"/>
              <a:t>Collect data </a:t>
            </a:r>
          </a:p>
          <a:p>
            <a:r>
              <a:rPr lang="en-GB" sz="2000" dirty="0" err="1"/>
              <a:t>Limesurvey</a:t>
            </a:r>
            <a:endParaRPr lang="fr-FR" sz="2000" dirty="0"/>
          </a:p>
        </p:txBody>
      </p:sp>
      <p:sp>
        <p:nvSpPr>
          <p:cNvPr id="14" name="Titre 1"/>
          <p:cNvSpPr txBox="1">
            <a:spLocks/>
          </p:cNvSpPr>
          <p:nvPr/>
        </p:nvSpPr>
        <p:spPr>
          <a:xfrm>
            <a:off x="1682748" y="3660900"/>
            <a:ext cx="1690593" cy="3887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000" b="1" dirty="0"/>
              <a:t>Analyse data</a:t>
            </a:r>
            <a:endParaRPr lang="fr-FR" sz="2000" b="1" dirty="0"/>
          </a:p>
        </p:txBody>
      </p:sp>
    </p:spTree>
    <p:extLst>
      <p:ext uri="{BB962C8B-B14F-4D97-AF65-F5344CB8AC3E}">
        <p14:creationId xmlns:p14="http://schemas.microsoft.com/office/powerpoint/2010/main" val="19013035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999" y="1239294"/>
            <a:ext cx="6749559" cy="5618706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9222" y="10950"/>
            <a:ext cx="3499556" cy="1228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8682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807" y="592666"/>
            <a:ext cx="8722637" cy="5703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214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/>
              <a:t>Connect</a:t>
            </a:r>
            <a:r>
              <a:rPr lang="fr-FR" dirty="0"/>
              <a:t> </a:t>
            </a:r>
            <a:r>
              <a:rPr lang="fr-FR" dirty="0" err="1"/>
              <a:t>Limesurvey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R ? : </a:t>
            </a:r>
            <a:r>
              <a:rPr lang="fr-FR" dirty="0" err="1"/>
              <a:t>Shinyapps</a:t>
            </a:r>
            <a:endParaRPr lang="fr-FR" dirty="0"/>
          </a:p>
        </p:txBody>
      </p:sp>
      <p:pic>
        <p:nvPicPr>
          <p:cNvPr id="4" name="Image 3" descr="Capture d’écran 2017-12-13 à 16.40.4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17638"/>
            <a:ext cx="9144000" cy="4856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8194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/>
              <a:t>Python</a:t>
            </a:r>
          </a:p>
        </p:txBody>
      </p:sp>
      <p:sp>
        <p:nvSpPr>
          <p:cNvPr id="4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fr-FR" dirty="0"/>
              <a:t>A </a:t>
            </a:r>
            <a:r>
              <a:rPr lang="fr-FR" dirty="0" err="1"/>
              <a:t>little</a:t>
            </a:r>
            <a:r>
              <a:rPr lang="fr-FR" dirty="0"/>
              <a:t> more </a:t>
            </a:r>
            <a:r>
              <a:rPr lang="fr-FR" dirty="0" err="1"/>
              <a:t>fundamental</a:t>
            </a:r>
            <a:r>
              <a:rPr lang="fr-FR" dirty="0"/>
              <a:t> and </a:t>
            </a:r>
            <a:r>
              <a:rPr lang="fr-FR" dirty="0" err="1"/>
              <a:t>less</a:t>
            </a:r>
            <a:r>
              <a:rPr lang="fr-FR" dirty="0"/>
              <a:t> user </a:t>
            </a:r>
            <a:r>
              <a:rPr lang="fr-FR" dirty="0" err="1"/>
              <a:t>friendly</a:t>
            </a:r>
            <a:r>
              <a:rPr lang="fr-FR" dirty="0"/>
              <a:t>, </a:t>
            </a:r>
            <a:r>
              <a:rPr lang="fr-FR" dirty="0" err="1"/>
              <a:t>very</a:t>
            </a:r>
            <a:r>
              <a:rPr lang="fr-FR" dirty="0"/>
              <a:t> </a:t>
            </a:r>
            <a:r>
              <a:rPr lang="fr-FR" dirty="0" err="1"/>
              <a:t>used</a:t>
            </a:r>
            <a:r>
              <a:rPr lang="fr-FR" dirty="0"/>
              <a:t> by computer </a:t>
            </a:r>
            <a:r>
              <a:rPr lang="fr-FR" dirty="0" err="1"/>
              <a:t>scientists</a:t>
            </a:r>
            <a:r>
              <a:rPr lang="fr-FR" dirty="0"/>
              <a:t>. </a:t>
            </a:r>
          </a:p>
          <a:p>
            <a:r>
              <a:rPr lang="fr-FR" dirty="0"/>
              <a:t>Python has </a:t>
            </a:r>
            <a:r>
              <a:rPr lang="fr-FR" dirty="0" err="1"/>
              <a:t>very</a:t>
            </a:r>
            <a:r>
              <a:rPr lang="fr-FR" dirty="0"/>
              <a:t> large </a:t>
            </a:r>
            <a:r>
              <a:rPr lang="fr-FR" dirty="0" err="1"/>
              <a:t>possibilities</a:t>
            </a:r>
            <a:r>
              <a:rPr lang="fr-FR" dirty="0"/>
              <a:t> : 	</a:t>
            </a:r>
          </a:p>
          <a:p>
            <a:pPr lvl="1"/>
            <a:r>
              <a:rPr lang="fr-FR" dirty="0" err="1"/>
              <a:t>collect</a:t>
            </a:r>
            <a:r>
              <a:rPr lang="fr-FR" dirty="0"/>
              <a:t> data </a:t>
            </a:r>
            <a:r>
              <a:rPr lang="fr-FR" dirty="0" err="1"/>
              <a:t>during</a:t>
            </a:r>
            <a:r>
              <a:rPr lang="fr-FR" dirty="0"/>
              <a:t> a </a:t>
            </a:r>
            <a:r>
              <a:rPr lang="fr-FR" dirty="0" err="1"/>
              <a:t>psychological</a:t>
            </a:r>
            <a:r>
              <a:rPr lang="fr-FR" dirty="0"/>
              <a:t> </a:t>
            </a:r>
            <a:r>
              <a:rPr lang="fr-FR" dirty="0" err="1"/>
              <a:t>experiment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pygame</a:t>
            </a:r>
            <a:endParaRPr lang="fr-FR" dirty="0"/>
          </a:p>
          <a:p>
            <a:pPr lvl="1"/>
            <a:r>
              <a:rPr lang="fr-FR" dirty="0"/>
              <a:t>Data </a:t>
            </a:r>
            <a:r>
              <a:rPr lang="fr-FR" dirty="0" err="1"/>
              <a:t>analysis</a:t>
            </a:r>
            <a:endParaRPr lang="fr-FR" dirty="0"/>
          </a:p>
          <a:p>
            <a:pPr lvl="1"/>
            <a:r>
              <a:rPr lang="fr-FR" dirty="0"/>
              <a:t>Code a robot</a:t>
            </a:r>
          </a:p>
          <a:p>
            <a:pPr lvl="1"/>
            <a:r>
              <a:rPr lang="fr-FR" dirty="0" err="1"/>
              <a:t>Make</a:t>
            </a:r>
            <a:r>
              <a:rPr lang="fr-FR" dirty="0"/>
              <a:t> a </a:t>
            </a:r>
            <a:r>
              <a:rPr lang="fr-FR" dirty="0" err="1"/>
              <a:t>website</a:t>
            </a:r>
            <a:endParaRPr lang="fr-FR" dirty="0"/>
          </a:p>
          <a:p>
            <a:pPr lvl="1"/>
            <a:endParaRPr lang="fr-FR" dirty="0"/>
          </a:p>
          <a:p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9256" y="3824111"/>
            <a:ext cx="1859280" cy="2794000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7222" y="274638"/>
            <a:ext cx="3146778" cy="1023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1095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lèche vers le bas 18"/>
          <p:cNvSpPr/>
          <p:nvPr/>
        </p:nvSpPr>
        <p:spPr>
          <a:xfrm>
            <a:off x="57570" y="1270077"/>
            <a:ext cx="9256786" cy="5949310"/>
          </a:xfrm>
          <a:prstGeom prst="downArrow">
            <a:avLst>
              <a:gd name="adj1" fmla="val 73466"/>
              <a:gd name="adj2" fmla="val 50000"/>
            </a:avLst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13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13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2"/>
          <a:srcRect l="39470" r="39515" b="31226"/>
          <a:stretch/>
        </p:blipFill>
        <p:spPr>
          <a:xfrm>
            <a:off x="1644469" y="1079319"/>
            <a:ext cx="1417936" cy="1074597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3"/>
          <a:srcRect l="27237" r="29539" b="30395"/>
          <a:stretch/>
        </p:blipFill>
        <p:spPr>
          <a:xfrm>
            <a:off x="5774307" y="1795065"/>
            <a:ext cx="1273234" cy="1208289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4"/>
          <a:srcRect l="33075" t="34243" r="33851"/>
          <a:stretch/>
        </p:blipFill>
        <p:spPr>
          <a:xfrm>
            <a:off x="7757827" y="3125078"/>
            <a:ext cx="1236466" cy="1338287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8272" y="2628770"/>
            <a:ext cx="3499556" cy="1228344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94703" y="4552707"/>
            <a:ext cx="1299590" cy="1299590"/>
          </a:xfrm>
          <a:prstGeom prst="rect">
            <a:avLst/>
          </a:prstGeom>
        </p:spPr>
      </p:pic>
      <p:sp>
        <p:nvSpPr>
          <p:cNvPr id="11" name="Titre 1"/>
          <p:cNvSpPr txBox="1">
            <a:spLocks/>
          </p:cNvSpPr>
          <p:nvPr/>
        </p:nvSpPr>
        <p:spPr>
          <a:xfrm>
            <a:off x="2585303" y="47228"/>
            <a:ext cx="6420164" cy="12228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600" b="1" dirty="0"/>
              <a:t>Useful open science tools to do research in psychiatry</a:t>
            </a:r>
          </a:p>
        </p:txBody>
      </p:sp>
      <p:sp>
        <p:nvSpPr>
          <p:cNvPr id="12" name="Titre 1"/>
          <p:cNvSpPr>
            <a:spLocks noGrp="1"/>
          </p:cNvSpPr>
          <p:nvPr>
            <p:ph type="title"/>
          </p:nvPr>
        </p:nvSpPr>
        <p:spPr>
          <a:xfrm>
            <a:off x="1394264" y="1996260"/>
            <a:ext cx="1979077" cy="744766"/>
          </a:xfrm>
        </p:spPr>
        <p:txBody>
          <a:bodyPr>
            <a:normAutofit/>
          </a:bodyPr>
          <a:lstStyle/>
          <a:p>
            <a:r>
              <a:rPr lang="en-GB" sz="2000" b="1" dirty="0" err="1"/>
              <a:t>Randomizer.org</a:t>
            </a:r>
            <a:r>
              <a:rPr lang="en-GB" sz="2000" b="1" dirty="0"/>
              <a:t> </a:t>
            </a:r>
            <a:endParaRPr lang="fr-FR" sz="2000" b="1" dirty="0"/>
          </a:p>
        </p:txBody>
      </p:sp>
      <p:sp>
        <p:nvSpPr>
          <p:cNvPr id="13" name="Titre 1"/>
          <p:cNvSpPr txBox="1">
            <a:spLocks/>
          </p:cNvSpPr>
          <p:nvPr/>
        </p:nvSpPr>
        <p:spPr>
          <a:xfrm>
            <a:off x="3994570" y="1970089"/>
            <a:ext cx="1737736" cy="7491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000" b="1" dirty="0"/>
              <a:t>Collect data </a:t>
            </a:r>
          </a:p>
          <a:p>
            <a:r>
              <a:rPr lang="en-GB" sz="2000" dirty="0" err="1"/>
              <a:t>Limesurvey</a:t>
            </a:r>
            <a:endParaRPr lang="fr-FR" sz="2000" dirty="0"/>
          </a:p>
        </p:txBody>
      </p:sp>
      <p:sp>
        <p:nvSpPr>
          <p:cNvPr id="14" name="Titre 1"/>
          <p:cNvSpPr txBox="1">
            <a:spLocks/>
          </p:cNvSpPr>
          <p:nvPr/>
        </p:nvSpPr>
        <p:spPr>
          <a:xfrm>
            <a:off x="1682748" y="3660900"/>
            <a:ext cx="1690593" cy="3887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000" b="1" dirty="0"/>
              <a:t>Analyse data</a:t>
            </a:r>
            <a:endParaRPr lang="fr-FR" sz="2000" b="1" dirty="0"/>
          </a:p>
        </p:txBody>
      </p:sp>
      <p:sp>
        <p:nvSpPr>
          <p:cNvPr id="15" name="Titre 1"/>
          <p:cNvSpPr txBox="1">
            <a:spLocks/>
          </p:cNvSpPr>
          <p:nvPr/>
        </p:nvSpPr>
        <p:spPr>
          <a:xfrm>
            <a:off x="5705895" y="3855283"/>
            <a:ext cx="1930801" cy="10060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000" b="1" dirty="0"/>
              <a:t>Share data</a:t>
            </a:r>
            <a:r>
              <a:rPr lang="en-GB" sz="2000" dirty="0"/>
              <a:t> </a:t>
            </a:r>
          </a:p>
          <a:p>
            <a:r>
              <a:rPr lang="en-GB" sz="2000" dirty="0"/>
              <a:t>OSF and </a:t>
            </a:r>
          </a:p>
          <a:p>
            <a:r>
              <a:rPr lang="en-GB" sz="2000" dirty="0" err="1"/>
              <a:t>GitHub</a:t>
            </a:r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19013035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lèche vers le bas 18"/>
          <p:cNvSpPr/>
          <p:nvPr/>
        </p:nvSpPr>
        <p:spPr>
          <a:xfrm>
            <a:off x="57570" y="1270077"/>
            <a:ext cx="9256786" cy="5949310"/>
          </a:xfrm>
          <a:prstGeom prst="downArrow">
            <a:avLst>
              <a:gd name="adj1" fmla="val 73466"/>
              <a:gd name="adj2" fmla="val 50000"/>
            </a:avLst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13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13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3"/>
          <a:srcRect l="39470" r="39515" b="31226"/>
          <a:stretch/>
        </p:blipFill>
        <p:spPr>
          <a:xfrm>
            <a:off x="1644469" y="1079319"/>
            <a:ext cx="1417936" cy="1074597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4"/>
          <a:srcRect l="27237" r="29539" b="30395"/>
          <a:stretch/>
        </p:blipFill>
        <p:spPr>
          <a:xfrm>
            <a:off x="5774307" y="1795065"/>
            <a:ext cx="1273234" cy="1208289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5"/>
          <a:srcRect l="1" t="-1708" r="88451" b="72850"/>
          <a:stretch/>
        </p:blipFill>
        <p:spPr>
          <a:xfrm>
            <a:off x="4842254" y="4921859"/>
            <a:ext cx="1056023" cy="1229020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6"/>
          <a:srcRect l="33075" t="34243" r="33851"/>
          <a:stretch/>
        </p:blipFill>
        <p:spPr>
          <a:xfrm>
            <a:off x="7757827" y="3125078"/>
            <a:ext cx="1236466" cy="1338287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570" y="4869253"/>
            <a:ext cx="3937000" cy="1143000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8272" y="2628770"/>
            <a:ext cx="3499556" cy="1228344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94703" y="4552707"/>
            <a:ext cx="1299590" cy="1299590"/>
          </a:xfrm>
          <a:prstGeom prst="rect">
            <a:avLst/>
          </a:prstGeom>
        </p:spPr>
      </p:pic>
      <p:sp>
        <p:nvSpPr>
          <p:cNvPr id="11" name="Titre 1"/>
          <p:cNvSpPr txBox="1">
            <a:spLocks/>
          </p:cNvSpPr>
          <p:nvPr/>
        </p:nvSpPr>
        <p:spPr>
          <a:xfrm>
            <a:off x="2585303" y="47228"/>
            <a:ext cx="6420164" cy="12228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600" b="1" dirty="0"/>
              <a:t>Useful open science tools to do research in psychiatry</a:t>
            </a:r>
          </a:p>
        </p:txBody>
      </p:sp>
      <p:sp>
        <p:nvSpPr>
          <p:cNvPr id="12" name="Titre 1"/>
          <p:cNvSpPr>
            <a:spLocks noGrp="1"/>
          </p:cNvSpPr>
          <p:nvPr>
            <p:ph type="title"/>
          </p:nvPr>
        </p:nvSpPr>
        <p:spPr>
          <a:xfrm>
            <a:off x="1394264" y="1996260"/>
            <a:ext cx="1979077" cy="744766"/>
          </a:xfrm>
        </p:spPr>
        <p:txBody>
          <a:bodyPr>
            <a:normAutofit/>
          </a:bodyPr>
          <a:lstStyle/>
          <a:p>
            <a:r>
              <a:rPr lang="en-GB" sz="2000" b="1" dirty="0"/>
              <a:t>Randomizer.org </a:t>
            </a:r>
            <a:endParaRPr lang="fr-FR" sz="2000" b="1" dirty="0"/>
          </a:p>
        </p:txBody>
      </p:sp>
      <p:sp>
        <p:nvSpPr>
          <p:cNvPr id="13" name="Titre 1"/>
          <p:cNvSpPr txBox="1">
            <a:spLocks/>
          </p:cNvSpPr>
          <p:nvPr/>
        </p:nvSpPr>
        <p:spPr>
          <a:xfrm>
            <a:off x="3994570" y="1970089"/>
            <a:ext cx="1737736" cy="7491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000" b="1" dirty="0"/>
              <a:t>Collect data </a:t>
            </a:r>
          </a:p>
          <a:p>
            <a:r>
              <a:rPr lang="en-GB" sz="2000" dirty="0"/>
              <a:t>Limesurvey</a:t>
            </a:r>
            <a:endParaRPr lang="fr-FR" sz="2000" dirty="0"/>
          </a:p>
        </p:txBody>
      </p:sp>
      <p:sp>
        <p:nvSpPr>
          <p:cNvPr id="14" name="Titre 1"/>
          <p:cNvSpPr txBox="1">
            <a:spLocks/>
          </p:cNvSpPr>
          <p:nvPr/>
        </p:nvSpPr>
        <p:spPr>
          <a:xfrm>
            <a:off x="1682748" y="3660900"/>
            <a:ext cx="1690593" cy="3887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000" b="1" dirty="0"/>
              <a:t>Analyse data</a:t>
            </a:r>
            <a:endParaRPr lang="fr-FR" sz="2000" b="1" dirty="0"/>
          </a:p>
        </p:txBody>
      </p:sp>
      <p:sp>
        <p:nvSpPr>
          <p:cNvPr id="15" name="Titre 1"/>
          <p:cNvSpPr txBox="1">
            <a:spLocks/>
          </p:cNvSpPr>
          <p:nvPr/>
        </p:nvSpPr>
        <p:spPr>
          <a:xfrm>
            <a:off x="5705895" y="3855283"/>
            <a:ext cx="1930801" cy="10060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000" b="1" dirty="0"/>
              <a:t>Share data</a:t>
            </a:r>
            <a:r>
              <a:rPr lang="en-GB" sz="2000" dirty="0"/>
              <a:t> </a:t>
            </a:r>
          </a:p>
          <a:p>
            <a:r>
              <a:rPr lang="en-GB" sz="2000" dirty="0"/>
              <a:t>OSF and </a:t>
            </a:r>
          </a:p>
          <a:p>
            <a:r>
              <a:rPr lang="en-GB" sz="2000" dirty="0"/>
              <a:t>GitHub</a:t>
            </a:r>
            <a:endParaRPr lang="fr-FR" sz="2000" dirty="0"/>
          </a:p>
        </p:txBody>
      </p:sp>
      <p:sp>
        <p:nvSpPr>
          <p:cNvPr id="16" name="Titre 1"/>
          <p:cNvSpPr txBox="1">
            <a:spLocks/>
          </p:cNvSpPr>
          <p:nvPr/>
        </p:nvSpPr>
        <p:spPr>
          <a:xfrm>
            <a:off x="1464633" y="6012253"/>
            <a:ext cx="1739587" cy="3887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000" b="1" dirty="0"/>
              <a:t>Write an article</a:t>
            </a:r>
            <a:endParaRPr lang="fr-FR" sz="2000" b="1" dirty="0"/>
          </a:p>
        </p:txBody>
      </p:sp>
      <p:sp>
        <p:nvSpPr>
          <p:cNvPr id="17" name="Titre 1"/>
          <p:cNvSpPr txBox="1">
            <a:spLocks/>
          </p:cNvSpPr>
          <p:nvPr/>
        </p:nvSpPr>
        <p:spPr>
          <a:xfrm>
            <a:off x="4454337" y="6255051"/>
            <a:ext cx="1848167" cy="5990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000" b="1" dirty="0"/>
              <a:t>Make the knowledge more visible</a:t>
            </a:r>
            <a:endParaRPr lang="fr-FR" sz="2000" b="1" dirty="0"/>
          </a:p>
        </p:txBody>
      </p:sp>
    </p:spTree>
    <p:extLst>
      <p:ext uri="{BB962C8B-B14F-4D97-AF65-F5344CB8AC3E}">
        <p14:creationId xmlns:p14="http://schemas.microsoft.com/office/powerpoint/2010/main" val="34444287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/>
              <a:t>Git Hub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311" y="1787130"/>
            <a:ext cx="8452556" cy="4972092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3999" y="5023554"/>
            <a:ext cx="1735668" cy="1735668"/>
          </a:xfrm>
          <a:prstGeom prst="rect">
            <a:avLst/>
          </a:prstGeom>
        </p:spPr>
      </p:pic>
      <p:sp>
        <p:nvSpPr>
          <p:cNvPr id="6" name="Espace réservé du contenu 2"/>
          <p:cNvSpPr>
            <a:spLocks noGrp="1"/>
          </p:cNvSpPr>
          <p:nvPr>
            <p:ph idx="1"/>
          </p:nvPr>
        </p:nvSpPr>
        <p:spPr>
          <a:xfrm>
            <a:off x="457200" y="1200857"/>
            <a:ext cx="8229600" cy="629356"/>
          </a:xfrm>
        </p:spPr>
        <p:txBody>
          <a:bodyPr/>
          <a:lstStyle/>
          <a:p>
            <a:r>
              <a:rPr lang="fr-FR" dirty="0"/>
              <a:t>Share data</a:t>
            </a:r>
          </a:p>
        </p:txBody>
      </p:sp>
    </p:spTree>
    <p:extLst>
      <p:ext uri="{BB962C8B-B14F-4D97-AF65-F5344CB8AC3E}">
        <p14:creationId xmlns:p14="http://schemas.microsoft.com/office/powerpoint/2010/main" val="26075721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FA11D9CC-40FC-844A-BD89-B455A8C1EB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" y="1081314"/>
            <a:ext cx="5143500" cy="147320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126FB05C-4781-3642-8865-3CEADD41A9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000" y="293007"/>
            <a:ext cx="2641600" cy="1155700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09D81F35-6F4C-5D4B-B765-CBE72044C0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0" y="3135626"/>
            <a:ext cx="5334000" cy="2053613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2831581E-F90C-F940-9A2A-46F75364C7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06143" y="2335526"/>
            <a:ext cx="2133600" cy="80010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7D7A4B47-DA31-144B-A4CE-AF8B0F096D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4804387"/>
            <a:ext cx="3772278" cy="2053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1643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lèche vers le bas 18"/>
          <p:cNvSpPr/>
          <p:nvPr/>
        </p:nvSpPr>
        <p:spPr>
          <a:xfrm>
            <a:off x="57570" y="1270077"/>
            <a:ext cx="9256786" cy="5949310"/>
          </a:xfrm>
          <a:prstGeom prst="downArrow">
            <a:avLst>
              <a:gd name="adj1" fmla="val 73466"/>
              <a:gd name="adj2" fmla="val 50000"/>
            </a:avLst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13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13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2"/>
          <a:srcRect l="39470" r="39515" b="31226"/>
          <a:stretch/>
        </p:blipFill>
        <p:spPr>
          <a:xfrm>
            <a:off x="1644469" y="1079319"/>
            <a:ext cx="1417936" cy="1074597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3"/>
          <a:srcRect l="27237" r="29539" b="30395"/>
          <a:stretch/>
        </p:blipFill>
        <p:spPr>
          <a:xfrm>
            <a:off x="5774307" y="1795065"/>
            <a:ext cx="1273234" cy="1208289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4"/>
          <a:srcRect l="33075" t="34243" r="33851"/>
          <a:stretch/>
        </p:blipFill>
        <p:spPr>
          <a:xfrm>
            <a:off x="7757827" y="3125078"/>
            <a:ext cx="1236466" cy="1338287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70" y="4869253"/>
            <a:ext cx="3937000" cy="1143000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8272" y="2628770"/>
            <a:ext cx="3499556" cy="1228344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94703" y="4552707"/>
            <a:ext cx="1299590" cy="1299590"/>
          </a:xfrm>
          <a:prstGeom prst="rect">
            <a:avLst/>
          </a:prstGeom>
        </p:spPr>
      </p:pic>
      <p:sp>
        <p:nvSpPr>
          <p:cNvPr id="11" name="Titre 1"/>
          <p:cNvSpPr txBox="1">
            <a:spLocks/>
          </p:cNvSpPr>
          <p:nvPr/>
        </p:nvSpPr>
        <p:spPr>
          <a:xfrm>
            <a:off x="2585303" y="47228"/>
            <a:ext cx="6420164" cy="12228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600" b="1" dirty="0"/>
              <a:t>Useful open science tools to do research in psychiatry</a:t>
            </a:r>
          </a:p>
        </p:txBody>
      </p:sp>
      <p:sp>
        <p:nvSpPr>
          <p:cNvPr id="12" name="Titre 1"/>
          <p:cNvSpPr>
            <a:spLocks noGrp="1"/>
          </p:cNvSpPr>
          <p:nvPr>
            <p:ph type="title"/>
          </p:nvPr>
        </p:nvSpPr>
        <p:spPr>
          <a:xfrm>
            <a:off x="1394264" y="1996260"/>
            <a:ext cx="1979077" cy="744766"/>
          </a:xfrm>
        </p:spPr>
        <p:txBody>
          <a:bodyPr>
            <a:normAutofit/>
          </a:bodyPr>
          <a:lstStyle/>
          <a:p>
            <a:r>
              <a:rPr lang="en-GB" sz="2000" b="1" dirty="0"/>
              <a:t>Randomizer.org </a:t>
            </a:r>
            <a:endParaRPr lang="fr-FR" sz="2000" b="1" dirty="0"/>
          </a:p>
        </p:txBody>
      </p:sp>
      <p:sp>
        <p:nvSpPr>
          <p:cNvPr id="13" name="Titre 1"/>
          <p:cNvSpPr txBox="1">
            <a:spLocks/>
          </p:cNvSpPr>
          <p:nvPr/>
        </p:nvSpPr>
        <p:spPr>
          <a:xfrm>
            <a:off x="3994570" y="1970089"/>
            <a:ext cx="1737736" cy="7491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000" b="1" dirty="0"/>
              <a:t>Collect data </a:t>
            </a:r>
          </a:p>
          <a:p>
            <a:r>
              <a:rPr lang="en-GB" sz="2000" dirty="0"/>
              <a:t>Limesurvey</a:t>
            </a:r>
            <a:endParaRPr lang="fr-FR" sz="2000" dirty="0"/>
          </a:p>
        </p:txBody>
      </p:sp>
      <p:sp>
        <p:nvSpPr>
          <p:cNvPr id="14" name="Titre 1"/>
          <p:cNvSpPr txBox="1">
            <a:spLocks/>
          </p:cNvSpPr>
          <p:nvPr/>
        </p:nvSpPr>
        <p:spPr>
          <a:xfrm>
            <a:off x="1682748" y="3660900"/>
            <a:ext cx="1690593" cy="3887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000" b="1" dirty="0"/>
              <a:t>Analyse data</a:t>
            </a:r>
            <a:endParaRPr lang="fr-FR" sz="2000" b="1" dirty="0"/>
          </a:p>
        </p:txBody>
      </p:sp>
      <p:sp>
        <p:nvSpPr>
          <p:cNvPr id="15" name="Titre 1"/>
          <p:cNvSpPr txBox="1">
            <a:spLocks/>
          </p:cNvSpPr>
          <p:nvPr/>
        </p:nvSpPr>
        <p:spPr>
          <a:xfrm>
            <a:off x="5705895" y="3855283"/>
            <a:ext cx="1930801" cy="10060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000" b="1" dirty="0"/>
              <a:t>Share data</a:t>
            </a:r>
            <a:r>
              <a:rPr lang="en-GB" sz="2000" dirty="0"/>
              <a:t> </a:t>
            </a:r>
          </a:p>
          <a:p>
            <a:r>
              <a:rPr lang="en-GB" sz="2000" dirty="0"/>
              <a:t>OSF and </a:t>
            </a:r>
          </a:p>
          <a:p>
            <a:r>
              <a:rPr lang="en-GB" sz="2000" dirty="0"/>
              <a:t>GitHub</a:t>
            </a:r>
            <a:endParaRPr lang="fr-FR" sz="2000" dirty="0"/>
          </a:p>
        </p:txBody>
      </p:sp>
      <p:sp>
        <p:nvSpPr>
          <p:cNvPr id="16" name="Titre 1"/>
          <p:cNvSpPr txBox="1">
            <a:spLocks/>
          </p:cNvSpPr>
          <p:nvPr/>
        </p:nvSpPr>
        <p:spPr>
          <a:xfrm>
            <a:off x="1464633" y="6012253"/>
            <a:ext cx="1739587" cy="3887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000" b="1" dirty="0"/>
              <a:t>Write an article</a:t>
            </a:r>
            <a:endParaRPr lang="fr-FR" sz="2000" b="1" dirty="0"/>
          </a:p>
        </p:txBody>
      </p:sp>
    </p:spTree>
    <p:extLst>
      <p:ext uri="{BB962C8B-B14F-4D97-AF65-F5344CB8AC3E}">
        <p14:creationId xmlns:p14="http://schemas.microsoft.com/office/powerpoint/2010/main" val="19013035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139038" y="274638"/>
            <a:ext cx="5338750" cy="1143000"/>
          </a:xfrm>
        </p:spPr>
        <p:txBody>
          <a:bodyPr/>
          <a:lstStyle/>
          <a:p>
            <a:r>
              <a:rPr lang="fr-FR" b="1" dirty="0"/>
              <a:t>Equator Network</a:t>
            </a:r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60379"/>
            <a:ext cx="9144000" cy="4602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4338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913416"/>
            <a:ext cx="8229600" cy="1143000"/>
          </a:xfrm>
        </p:spPr>
        <p:txBody>
          <a:bodyPr/>
          <a:lstStyle/>
          <a:p>
            <a:r>
              <a:rPr lang="en-GB" b="1"/>
              <a:t>Collaborative writting</a:t>
            </a:r>
          </a:p>
        </p:txBody>
      </p:sp>
    </p:spTree>
    <p:extLst>
      <p:ext uri="{BB962C8B-B14F-4D97-AF65-F5344CB8AC3E}">
        <p14:creationId xmlns:p14="http://schemas.microsoft.com/office/powerpoint/2010/main" val="3357371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27100"/>
            <a:ext cx="9144000" cy="4993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9611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39800"/>
            <a:ext cx="9144000" cy="497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191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101" y="130191"/>
            <a:ext cx="1368242" cy="1368242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1511" y="580129"/>
            <a:ext cx="4377267" cy="1020071"/>
          </a:xfrm>
          <a:prstGeom prst="rect">
            <a:avLst/>
          </a:prstGeom>
        </p:spPr>
      </p:pic>
      <p:pic>
        <p:nvPicPr>
          <p:cNvPr id="3" name="Image 2" descr="Capture d’écran 2017-12-13 à 17.03.0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222" y="2862620"/>
            <a:ext cx="6674556" cy="3995380"/>
          </a:xfrm>
          <a:prstGeom prst="rect">
            <a:avLst/>
          </a:prstGeom>
        </p:spPr>
      </p:pic>
      <p:sp>
        <p:nvSpPr>
          <p:cNvPr id="7" name="Espace réservé du contenu 2"/>
          <p:cNvSpPr>
            <a:spLocks noGrp="1"/>
          </p:cNvSpPr>
          <p:nvPr>
            <p:ph idx="1"/>
          </p:nvPr>
        </p:nvSpPr>
        <p:spPr>
          <a:xfrm>
            <a:off x="457200" y="1854201"/>
            <a:ext cx="8229600" cy="841022"/>
          </a:xfrm>
        </p:spPr>
        <p:txBody>
          <a:bodyPr/>
          <a:lstStyle/>
          <a:p>
            <a:r>
              <a:rPr lang="en-GB" dirty="0"/>
              <a:t>Select, gather, write and share bibliography</a:t>
            </a:r>
          </a:p>
        </p:txBody>
      </p:sp>
    </p:spTree>
    <p:extLst>
      <p:ext uri="{BB962C8B-B14F-4D97-AF65-F5344CB8AC3E}">
        <p14:creationId xmlns:p14="http://schemas.microsoft.com/office/powerpoint/2010/main" val="201110279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3040416"/>
            <a:ext cx="8229600" cy="1143000"/>
          </a:xfrm>
        </p:spPr>
        <p:txBody>
          <a:bodyPr/>
          <a:lstStyle/>
          <a:p>
            <a:r>
              <a:rPr lang="fr-FR" b="1" dirty="0"/>
              <a:t>New </a:t>
            </a:r>
            <a:r>
              <a:rPr lang="fr-FR" b="1" dirty="0" err="1"/>
              <a:t>ways</a:t>
            </a:r>
            <a:r>
              <a:rPr lang="fr-FR" b="1" dirty="0"/>
              <a:t> to </a:t>
            </a:r>
            <a:r>
              <a:rPr lang="fr-FR" b="1" dirty="0" err="1"/>
              <a:t>publish</a:t>
            </a:r>
            <a:r>
              <a:rPr lang="fr-FR" b="1" dirty="0"/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34343737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err="1"/>
              <a:t>ArXiv</a:t>
            </a:r>
            <a:r>
              <a:rPr lang="fr-FR" b="1" dirty="0"/>
              <a:t> : </a:t>
            </a:r>
            <a:r>
              <a:rPr lang="fr-FR" b="1" dirty="0" err="1"/>
              <a:t>Preprints</a:t>
            </a:r>
            <a:endParaRPr lang="fr-FR" b="1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25600"/>
            <a:ext cx="9144000" cy="3582106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001" y="5711144"/>
            <a:ext cx="2314222" cy="750815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5"/>
          <a:srcRect l="12345" t="9821" r="7871"/>
          <a:stretch/>
        </p:blipFill>
        <p:spPr>
          <a:xfrm>
            <a:off x="3273778" y="5393412"/>
            <a:ext cx="3324273" cy="1281142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41066" y="5393412"/>
            <a:ext cx="2302934" cy="1145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7778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E6B96D1E-2C8C-3C42-9501-4F804EF196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810" y="914401"/>
            <a:ext cx="3385035" cy="4256314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06EAD087-00AB-D447-B167-250F36270F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600" y="1595717"/>
            <a:ext cx="5486400" cy="1594433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BBB7447A-57E1-154E-8FA9-66FBAFBA4F99}"/>
              </a:ext>
            </a:extLst>
          </p:cNvPr>
          <p:cNvSpPr txBox="1"/>
          <p:nvPr/>
        </p:nvSpPr>
        <p:spPr>
          <a:xfrm>
            <a:off x="304800" y="97971"/>
            <a:ext cx="22424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European Psychiatry turns open access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51AF732B-23C4-E641-BA81-F55F46BE58B1}"/>
              </a:ext>
            </a:extLst>
          </p:cNvPr>
          <p:cNvSpPr txBox="1"/>
          <p:nvPr/>
        </p:nvSpPr>
        <p:spPr>
          <a:xfrm>
            <a:off x="4474029" y="1126735"/>
            <a:ext cx="4321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European Psychiatry ask to share data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190EB474-931F-514D-B78A-156139BA6003}"/>
              </a:ext>
            </a:extLst>
          </p:cNvPr>
          <p:cNvSpPr txBox="1"/>
          <p:nvPr/>
        </p:nvSpPr>
        <p:spPr>
          <a:xfrm>
            <a:off x="5029200" y="3461658"/>
            <a:ext cx="37664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b="1" dirty="0"/>
              <a:t>Psychiatry data can be analysed with a lot of different methods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58D58827-E4A8-C04A-9042-0C0363128A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1929" y="4094048"/>
            <a:ext cx="4635074" cy="2687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751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https</a:t>
            </a:r>
            <a:r>
              <a:rPr lang="fr-FR" dirty="0"/>
              <a:t>://</a:t>
            </a:r>
            <a:r>
              <a:rPr lang="fr-FR" dirty="0" err="1"/>
              <a:t>www.pubpub.org</a:t>
            </a:r>
            <a:r>
              <a:rPr lang="fr-FR" dirty="0"/>
              <a:t>/</a:t>
            </a:r>
          </a:p>
        </p:txBody>
      </p:sp>
      <p:pic>
        <p:nvPicPr>
          <p:cNvPr id="4" name="Image 3" descr="Capture d’écran 2017-12-13 à 17.01.0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111" y="1954980"/>
            <a:ext cx="7634111" cy="4838109"/>
          </a:xfrm>
          <a:prstGeom prst="rect">
            <a:avLst/>
          </a:prstGeom>
        </p:spPr>
      </p:pic>
      <p:sp>
        <p:nvSpPr>
          <p:cNvPr id="5" name="Espace réservé du contenu 2"/>
          <p:cNvSpPr>
            <a:spLocks noGrp="1"/>
          </p:cNvSpPr>
          <p:nvPr>
            <p:ph idx="1"/>
          </p:nvPr>
        </p:nvSpPr>
        <p:spPr>
          <a:xfrm>
            <a:off x="6877756" y="6256867"/>
            <a:ext cx="2266244" cy="601133"/>
          </a:xfrm>
        </p:spPr>
        <p:txBody>
          <a:bodyPr/>
          <a:lstStyle/>
          <a:p>
            <a:r>
              <a:rPr lang="fr-FR" dirty="0" err="1"/>
              <a:t>Authorea</a:t>
            </a:r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8832486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3195638"/>
            <a:ext cx="8229600" cy="1143000"/>
          </a:xfrm>
        </p:spPr>
        <p:txBody>
          <a:bodyPr/>
          <a:lstStyle/>
          <a:p>
            <a:r>
              <a:rPr lang="fr-FR" b="1" dirty="0" err="1"/>
              <a:t>Share</a:t>
            </a:r>
            <a:r>
              <a:rPr lang="fr-FR" b="1" dirty="0"/>
              <a:t> to </a:t>
            </a:r>
            <a:r>
              <a:rPr lang="fr-FR" b="1" dirty="0" err="1"/>
              <a:t>general</a:t>
            </a:r>
            <a:r>
              <a:rPr lang="fr-FR" b="1" dirty="0"/>
              <a:t> public</a:t>
            </a:r>
          </a:p>
        </p:txBody>
      </p:sp>
    </p:spTree>
    <p:extLst>
      <p:ext uri="{BB962C8B-B14F-4D97-AF65-F5344CB8AC3E}">
        <p14:creationId xmlns:p14="http://schemas.microsoft.com/office/powerpoint/2010/main" val="343201639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lèche vers le bas 18"/>
          <p:cNvSpPr/>
          <p:nvPr/>
        </p:nvSpPr>
        <p:spPr>
          <a:xfrm>
            <a:off x="57570" y="1270077"/>
            <a:ext cx="9256786" cy="5949310"/>
          </a:xfrm>
          <a:prstGeom prst="downArrow">
            <a:avLst>
              <a:gd name="adj1" fmla="val 73466"/>
              <a:gd name="adj2" fmla="val 50000"/>
            </a:avLst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13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13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2"/>
          <a:srcRect l="39470" r="39515" b="31226"/>
          <a:stretch/>
        </p:blipFill>
        <p:spPr>
          <a:xfrm>
            <a:off x="1644469" y="1079319"/>
            <a:ext cx="1417936" cy="1074597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3"/>
          <a:srcRect l="27237" r="29539" b="30395"/>
          <a:stretch/>
        </p:blipFill>
        <p:spPr>
          <a:xfrm>
            <a:off x="5774307" y="1795065"/>
            <a:ext cx="1273234" cy="1208289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4"/>
          <a:srcRect l="1" t="-1708" r="88451" b="72850"/>
          <a:stretch/>
        </p:blipFill>
        <p:spPr>
          <a:xfrm>
            <a:off x="4842254" y="4921859"/>
            <a:ext cx="1056023" cy="1229020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5"/>
          <a:srcRect l="33075" t="34243" r="33851"/>
          <a:stretch/>
        </p:blipFill>
        <p:spPr>
          <a:xfrm>
            <a:off x="7757827" y="3125078"/>
            <a:ext cx="1236466" cy="1338287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570" y="4869253"/>
            <a:ext cx="3937000" cy="1143000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8272" y="2628770"/>
            <a:ext cx="3499556" cy="1228344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94703" y="4552707"/>
            <a:ext cx="1299590" cy="1299590"/>
          </a:xfrm>
          <a:prstGeom prst="rect">
            <a:avLst/>
          </a:prstGeom>
        </p:spPr>
      </p:pic>
      <p:sp>
        <p:nvSpPr>
          <p:cNvPr id="11" name="Titre 1"/>
          <p:cNvSpPr txBox="1">
            <a:spLocks/>
          </p:cNvSpPr>
          <p:nvPr/>
        </p:nvSpPr>
        <p:spPr>
          <a:xfrm>
            <a:off x="2585303" y="47228"/>
            <a:ext cx="6420164" cy="12228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600" b="1" dirty="0"/>
              <a:t>Useful open science tools to do research in psychiatry</a:t>
            </a:r>
          </a:p>
        </p:txBody>
      </p:sp>
      <p:sp>
        <p:nvSpPr>
          <p:cNvPr id="12" name="Titre 1"/>
          <p:cNvSpPr>
            <a:spLocks noGrp="1"/>
          </p:cNvSpPr>
          <p:nvPr>
            <p:ph type="title"/>
          </p:nvPr>
        </p:nvSpPr>
        <p:spPr>
          <a:xfrm>
            <a:off x="1394264" y="1996260"/>
            <a:ext cx="1979077" cy="744766"/>
          </a:xfrm>
        </p:spPr>
        <p:txBody>
          <a:bodyPr>
            <a:normAutofit/>
          </a:bodyPr>
          <a:lstStyle/>
          <a:p>
            <a:r>
              <a:rPr lang="en-GB" sz="2000" b="1" dirty="0" err="1"/>
              <a:t>Randomizer.org</a:t>
            </a:r>
            <a:r>
              <a:rPr lang="en-GB" sz="2000" b="1" dirty="0"/>
              <a:t> </a:t>
            </a:r>
            <a:endParaRPr lang="fr-FR" sz="2000" b="1" dirty="0"/>
          </a:p>
        </p:txBody>
      </p:sp>
      <p:sp>
        <p:nvSpPr>
          <p:cNvPr id="13" name="Titre 1"/>
          <p:cNvSpPr txBox="1">
            <a:spLocks/>
          </p:cNvSpPr>
          <p:nvPr/>
        </p:nvSpPr>
        <p:spPr>
          <a:xfrm>
            <a:off x="3994570" y="1970089"/>
            <a:ext cx="1737736" cy="7491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000" b="1" dirty="0"/>
              <a:t>Collect data </a:t>
            </a:r>
          </a:p>
          <a:p>
            <a:r>
              <a:rPr lang="en-GB" sz="2000" dirty="0" err="1"/>
              <a:t>Limesurvey</a:t>
            </a:r>
            <a:endParaRPr lang="fr-FR" sz="2000" dirty="0"/>
          </a:p>
        </p:txBody>
      </p:sp>
      <p:sp>
        <p:nvSpPr>
          <p:cNvPr id="14" name="Titre 1"/>
          <p:cNvSpPr txBox="1">
            <a:spLocks/>
          </p:cNvSpPr>
          <p:nvPr/>
        </p:nvSpPr>
        <p:spPr>
          <a:xfrm>
            <a:off x="1682748" y="3660900"/>
            <a:ext cx="1690593" cy="3887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000" b="1" dirty="0"/>
              <a:t>Analyse data</a:t>
            </a:r>
            <a:endParaRPr lang="fr-FR" sz="2000" b="1" dirty="0"/>
          </a:p>
        </p:txBody>
      </p:sp>
      <p:sp>
        <p:nvSpPr>
          <p:cNvPr id="15" name="Titre 1"/>
          <p:cNvSpPr txBox="1">
            <a:spLocks/>
          </p:cNvSpPr>
          <p:nvPr/>
        </p:nvSpPr>
        <p:spPr>
          <a:xfrm>
            <a:off x="5705895" y="3855283"/>
            <a:ext cx="1930801" cy="10060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000" b="1" dirty="0"/>
              <a:t>Share data</a:t>
            </a:r>
            <a:r>
              <a:rPr lang="en-GB" sz="2000" dirty="0"/>
              <a:t> </a:t>
            </a:r>
          </a:p>
          <a:p>
            <a:r>
              <a:rPr lang="en-GB" sz="2000" dirty="0"/>
              <a:t>OSF and </a:t>
            </a:r>
          </a:p>
          <a:p>
            <a:r>
              <a:rPr lang="en-GB" sz="2000" dirty="0" err="1"/>
              <a:t>GitHub</a:t>
            </a:r>
            <a:endParaRPr lang="fr-FR" sz="2000" dirty="0"/>
          </a:p>
        </p:txBody>
      </p:sp>
      <p:sp>
        <p:nvSpPr>
          <p:cNvPr id="16" name="Titre 1"/>
          <p:cNvSpPr txBox="1">
            <a:spLocks/>
          </p:cNvSpPr>
          <p:nvPr/>
        </p:nvSpPr>
        <p:spPr>
          <a:xfrm>
            <a:off x="1464633" y="6012253"/>
            <a:ext cx="1739587" cy="3887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000" b="1" dirty="0"/>
              <a:t>Write an article</a:t>
            </a:r>
            <a:endParaRPr lang="fr-FR" sz="2000" b="1" dirty="0"/>
          </a:p>
        </p:txBody>
      </p:sp>
      <p:sp>
        <p:nvSpPr>
          <p:cNvPr id="17" name="Titre 1"/>
          <p:cNvSpPr txBox="1">
            <a:spLocks/>
          </p:cNvSpPr>
          <p:nvPr/>
        </p:nvSpPr>
        <p:spPr>
          <a:xfrm>
            <a:off x="4454337" y="6255051"/>
            <a:ext cx="1848167" cy="5990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000" b="1" dirty="0"/>
              <a:t>Make the knowledge more visible</a:t>
            </a:r>
            <a:endParaRPr lang="fr-FR" sz="2000" b="1" dirty="0"/>
          </a:p>
        </p:txBody>
      </p:sp>
    </p:spTree>
    <p:extLst>
      <p:ext uri="{BB962C8B-B14F-4D97-AF65-F5344CB8AC3E}">
        <p14:creationId xmlns:p14="http://schemas.microsoft.com/office/powerpoint/2010/main" val="190130355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566333" y="5904968"/>
            <a:ext cx="6570133" cy="472193"/>
          </a:xfrm>
        </p:spPr>
        <p:txBody>
          <a:bodyPr>
            <a:normAutofit fontScale="90000"/>
          </a:bodyPr>
          <a:lstStyle/>
          <a:p>
            <a:r>
              <a:rPr lang="fr-FR" dirty="0" err="1"/>
              <a:t>https</a:t>
            </a:r>
            <a:r>
              <a:rPr lang="fr-FR" dirty="0"/>
              <a:t>://</a:t>
            </a:r>
            <a:r>
              <a:rPr lang="fr-FR" dirty="0" err="1"/>
              <a:t>en.wikipedia.org</a:t>
            </a:r>
            <a:r>
              <a:rPr lang="fr-FR" dirty="0"/>
              <a:t>/</a:t>
            </a:r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4956"/>
            <a:ext cx="9144000" cy="4258949"/>
          </a:xfrm>
          <a:prstGeom prst="rect">
            <a:avLst/>
          </a:prstGeom>
        </p:spPr>
      </p:pic>
      <p:cxnSp>
        <p:nvCxnSpPr>
          <p:cNvPr id="11" name="Connecteur droit avec flèche 10"/>
          <p:cNvCxnSpPr/>
          <p:nvPr/>
        </p:nvCxnSpPr>
        <p:spPr>
          <a:xfrm flipH="1">
            <a:off x="6251222" y="578556"/>
            <a:ext cx="14111" cy="649111"/>
          </a:xfrm>
          <a:prstGeom prst="straightConnector1">
            <a:avLst/>
          </a:prstGeom>
          <a:ln w="76200" cmpd="sng">
            <a:solidFill>
              <a:srgbClr val="66336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269176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566333" y="5904968"/>
            <a:ext cx="6570133" cy="472193"/>
          </a:xfrm>
        </p:spPr>
        <p:txBody>
          <a:bodyPr>
            <a:normAutofit fontScale="90000"/>
          </a:bodyPr>
          <a:lstStyle/>
          <a:p>
            <a:r>
              <a:rPr lang="fr-FR" dirty="0" err="1"/>
              <a:t>https</a:t>
            </a:r>
            <a:r>
              <a:rPr lang="fr-FR" dirty="0"/>
              <a:t>://</a:t>
            </a:r>
            <a:r>
              <a:rPr lang="fr-FR" dirty="0" err="1"/>
              <a:t>en.wikipedia.org</a:t>
            </a:r>
            <a:r>
              <a:rPr lang="fr-FR" dirty="0"/>
              <a:t>/</a:t>
            </a:r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4956"/>
            <a:ext cx="9144000" cy="4258949"/>
          </a:xfrm>
          <a:prstGeom prst="rect">
            <a:avLst/>
          </a:prstGeom>
        </p:spPr>
      </p:pic>
      <p:cxnSp>
        <p:nvCxnSpPr>
          <p:cNvPr id="14" name="Connecteur droit avec flèche 13"/>
          <p:cNvCxnSpPr/>
          <p:nvPr/>
        </p:nvCxnSpPr>
        <p:spPr>
          <a:xfrm flipH="1">
            <a:off x="8421511" y="335845"/>
            <a:ext cx="14111" cy="649111"/>
          </a:xfrm>
          <a:prstGeom prst="straightConnector1">
            <a:avLst/>
          </a:prstGeom>
          <a:ln w="76200" cmpd="sng">
            <a:solidFill>
              <a:srgbClr val="66336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019513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Wordpress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4912"/>
            <a:ext cx="9144000" cy="3236976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590" y="3421888"/>
            <a:ext cx="7252187" cy="6051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15634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-2026356" y="281165"/>
            <a:ext cx="8229600" cy="1143000"/>
          </a:xfrm>
        </p:spPr>
        <p:txBody>
          <a:bodyPr>
            <a:normAutofit/>
          </a:bodyPr>
          <a:lstStyle/>
          <a:p>
            <a:r>
              <a:rPr lang="fr-FR" dirty="0"/>
              <a:t>Badges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978" y="4275666"/>
            <a:ext cx="1468681" cy="1495778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0060" y="2274014"/>
            <a:ext cx="1545145" cy="1482657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2633" y="4245319"/>
            <a:ext cx="1582648" cy="1526125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03889" y="76954"/>
            <a:ext cx="5002200" cy="6472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30111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ésultat de recherche d'images pour &quot;creative commons&quot;">
            <a:extLst>
              <a:ext uri="{FF2B5EF4-FFF2-40B4-BE49-F238E27FC236}">
                <a16:creationId xmlns:a16="http://schemas.microsoft.com/office/drawing/2014/main" id="{9542FAF6-D6B0-5546-95E9-AAE14E02F4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800" y="320083"/>
            <a:ext cx="1201965" cy="1203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re 1">
            <a:extLst>
              <a:ext uri="{FF2B5EF4-FFF2-40B4-BE49-F238E27FC236}">
                <a16:creationId xmlns:a16="http://schemas.microsoft.com/office/drawing/2014/main" id="{455D004E-8080-204E-BBC7-2A4154907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2092" y="1552075"/>
            <a:ext cx="2472098" cy="392121"/>
          </a:xfrm>
        </p:spPr>
        <p:txBody>
          <a:bodyPr>
            <a:normAutofit fontScale="90000"/>
          </a:bodyPr>
          <a:lstStyle/>
          <a:p>
            <a:r>
              <a:rPr lang="fr-FR" sz="2000" dirty="0" err="1"/>
              <a:t>Creative</a:t>
            </a:r>
            <a:r>
              <a:rPr lang="fr-FR" sz="2000" dirty="0"/>
              <a:t> </a:t>
            </a:r>
            <a:r>
              <a:rPr lang="fr-FR" sz="2000" dirty="0" err="1"/>
              <a:t>commons</a:t>
            </a:r>
            <a:endParaRPr lang="fr-FR" sz="2000" dirty="0"/>
          </a:p>
        </p:txBody>
      </p:sp>
      <p:pic>
        <p:nvPicPr>
          <p:cNvPr id="1028" name="Picture 4" descr="Résultat de recherche d'images pour &quot;creative commons&quot;">
            <a:extLst>
              <a:ext uri="{FF2B5EF4-FFF2-40B4-BE49-F238E27FC236}">
                <a16:creationId xmlns:a16="http://schemas.microsoft.com/office/drawing/2014/main" id="{B0D897E8-E18A-944F-A8AC-39DFFD7F84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7392" y="1944196"/>
            <a:ext cx="4584700" cy="3944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35059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2"/>
          <a:srcRect l="39470" r="39515" b="31226"/>
          <a:stretch/>
        </p:blipFill>
        <p:spPr>
          <a:xfrm>
            <a:off x="1644469" y="1079319"/>
            <a:ext cx="1417936" cy="1074597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3"/>
          <a:srcRect l="27237" r="29539" b="30395"/>
          <a:stretch/>
        </p:blipFill>
        <p:spPr>
          <a:xfrm>
            <a:off x="5774307" y="1795065"/>
            <a:ext cx="1273234" cy="1208289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4"/>
          <a:srcRect l="1" t="-1708" r="88451" b="72850"/>
          <a:stretch/>
        </p:blipFill>
        <p:spPr>
          <a:xfrm>
            <a:off x="4842254" y="4921859"/>
            <a:ext cx="1056023" cy="1229020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5"/>
          <a:srcRect l="33075" t="34243" r="33851"/>
          <a:stretch/>
        </p:blipFill>
        <p:spPr>
          <a:xfrm>
            <a:off x="7757827" y="3125078"/>
            <a:ext cx="1236466" cy="1338287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570" y="4869253"/>
            <a:ext cx="3937000" cy="1143000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8272" y="2628770"/>
            <a:ext cx="3499556" cy="1228344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94703" y="4552707"/>
            <a:ext cx="1299590" cy="1299590"/>
          </a:xfrm>
          <a:prstGeom prst="rect">
            <a:avLst/>
          </a:prstGeom>
        </p:spPr>
      </p:pic>
      <p:sp>
        <p:nvSpPr>
          <p:cNvPr id="11" name="Titre 1"/>
          <p:cNvSpPr txBox="1">
            <a:spLocks/>
          </p:cNvSpPr>
          <p:nvPr/>
        </p:nvSpPr>
        <p:spPr>
          <a:xfrm>
            <a:off x="2585303" y="47228"/>
            <a:ext cx="6420164" cy="12228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600" b="1" dirty="0"/>
              <a:t>Useful open science tools to do research in psychiatry</a:t>
            </a:r>
          </a:p>
        </p:txBody>
      </p:sp>
      <p:sp>
        <p:nvSpPr>
          <p:cNvPr id="12" name="Titre 1"/>
          <p:cNvSpPr>
            <a:spLocks noGrp="1"/>
          </p:cNvSpPr>
          <p:nvPr>
            <p:ph type="title"/>
          </p:nvPr>
        </p:nvSpPr>
        <p:spPr>
          <a:xfrm>
            <a:off x="1394264" y="1996260"/>
            <a:ext cx="1979077" cy="744766"/>
          </a:xfrm>
        </p:spPr>
        <p:txBody>
          <a:bodyPr>
            <a:normAutofit/>
          </a:bodyPr>
          <a:lstStyle/>
          <a:p>
            <a:r>
              <a:rPr lang="en-GB" sz="2000" b="1" dirty="0" err="1"/>
              <a:t>Randomizer.org</a:t>
            </a:r>
            <a:r>
              <a:rPr lang="en-GB" sz="2000" b="1" dirty="0"/>
              <a:t> </a:t>
            </a:r>
            <a:endParaRPr lang="fr-FR" sz="2000" b="1" dirty="0"/>
          </a:p>
        </p:txBody>
      </p:sp>
      <p:sp>
        <p:nvSpPr>
          <p:cNvPr id="13" name="Titre 1"/>
          <p:cNvSpPr txBox="1">
            <a:spLocks/>
          </p:cNvSpPr>
          <p:nvPr/>
        </p:nvSpPr>
        <p:spPr>
          <a:xfrm>
            <a:off x="3994570" y="1970089"/>
            <a:ext cx="1737736" cy="7491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000" b="1" dirty="0"/>
              <a:t>Collect data : </a:t>
            </a:r>
          </a:p>
          <a:p>
            <a:r>
              <a:rPr lang="en-GB" sz="2000" dirty="0" err="1"/>
              <a:t>Limesurvey</a:t>
            </a:r>
            <a:endParaRPr lang="fr-FR" sz="2000" dirty="0"/>
          </a:p>
        </p:txBody>
      </p:sp>
      <p:sp>
        <p:nvSpPr>
          <p:cNvPr id="14" name="Titre 1"/>
          <p:cNvSpPr txBox="1">
            <a:spLocks/>
          </p:cNvSpPr>
          <p:nvPr/>
        </p:nvSpPr>
        <p:spPr>
          <a:xfrm>
            <a:off x="1682748" y="3660900"/>
            <a:ext cx="1690593" cy="3887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000" b="1" dirty="0"/>
              <a:t>Analyse data</a:t>
            </a:r>
            <a:endParaRPr lang="fr-FR" sz="2000" b="1" dirty="0"/>
          </a:p>
        </p:txBody>
      </p:sp>
      <p:sp>
        <p:nvSpPr>
          <p:cNvPr id="15" name="Titre 1"/>
          <p:cNvSpPr txBox="1">
            <a:spLocks/>
          </p:cNvSpPr>
          <p:nvPr/>
        </p:nvSpPr>
        <p:spPr>
          <a:xfrm>
            <a:off x="5705895" y="3855283"/>
            <a:ext cx="1930801" cy="10060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000" b="1" dirty="0"/>
              <a:t>Share data</a:t>
            </a:r>
            <a:r>
              <a:rPr lang="en-GB" sz="2000" dirty="0"/>
              <a:t> </a:t>
            </a:r>
          </a:p>
          <a:p>
            <a:r>
              <a:rPr lang="en-GB" sz="2000" dirty="0"/>
              <a:t>OSF and </a:t>
            </a:r>
          </a:p>
          <a:p>
            <a:r>
              <a:rPr lang="en-GB" sz="2000" dirty="0" err="1"/>
              <a:t>GitHub</a:t>
            </a:r>
            <a:endParaRPr lang="fr-FR" sz="2000" dirty="0"/>
          </a:p>
        </p:txBody>
      </p:sp>
      <p:sp>
        <p:nvSpPr>
          <p:cNvPr id="16" name="Titre 1"/>
          <p:cNvSpPr txBox="1">
            <a:spLocks/>
          </p:cNvSpPr>
          <p:nvPr/>
        </p:nvSpPr>
        <p:spPr>
          <a:xfrm>
            <a:off x="1464633" y="6012253"/>
            <a:ext cx="1739587" cy="3887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000" b="1" dirty="0"/>
              <a:t>Write an article</a:t>
            </a:r>
            <a:endParaRPr lang="fr-FR" sz="2000" b="1" dirty="0"/>
          </a:p>
        </p:txBody>
      </p:sp>
      <p:sp>
        <p:nvSpPr>
          <p:cNvPr id="17" name="Titre 1"/>
          <p:cNvSpPr txBox="1">
            <a:spLocks/>
          </p:cNvSpPr>
          <p:nvPr/>
        </p:nvSpPr>
        <p:spPr>
          <a:xfrm>
            <a:off x="4454337" y="6255051"/>
            <a:ext cx="1848167" cy="5990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000" b="1" dirty="0"/>
              <a:t>Make the knowledge more visible</a:t>
            </a:r>
            <a:endParaRPr lang="fr-FR" sz="2000" b="1" dirty="0"/>
          </a:p>
        </p:txBody>
      </p:sp>
      <p:sp>
        <p:nvSpPr>
          <p:cNvPr id="19" name="Flèche vers le bas 18"/>
          <p:cNvSpPr/>
          <p:nvPr/>
        </p:nvSpPr>
        <p:spPr>
          <a:xfrm>
            <a:off x="57570" y="1270077"/>
            <a:ext cx="9256786" cy="5949310"/>
          </a:xfrm>
          <a:prstGeom prst="downArrow">
            <a:avLst>
              <a:gd name="adj1" fmla="val 73466"/>
              <a:gd name="adj2" fmla="val 50000"/>
            </a:avLst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13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13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1162223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08100"/>
            <a:ext cx="9144000" cy="4240696"/>
          </a:xfrm>
          <a:prstGeom prst="rect">
            <a:avLst/>
          </a:prstGeom>
        </p:spPr>
      </p:pic>
      <p:sp>
        <p:nvSpPr>
          <p:cNvPr id="5" name="Espace réservé du contenu 2"/>
          <p:cNvSpPr>
            <a:spLocks noGrp="1"/>
          </p:cNvSpPr>
          <p:nvPr>
            <p:ph idx="1"/>
          </p:nvPr>
        </p:nvSpPr>
        <p:spPr>
          <a:xfrm>
            <a:off x="457200" y="197555"/>
            <a:ext cx="8229600" cy="94544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fr-FR" sz="4000" dirty="0" err="1"/>
              <a:t>Thank</a:t>
            </a:r>
            <a:r>
              <a:rPr lang="fr-FR" sz="4000" dirty="0"/>
              <a:t> </a:t>
            </a:r>
            <a:r>
              <a:rPr lang="fr-FR" sz="4000" dirty="0" err="1"/>
              <a:t>you</a:t>
            </a:r>
            <a:r>
              <a:rPr lang="fr-FR" sz="4000" dirty="0"/>
              <a:t> for </a:t>
            </a:r>
            <a:r>
              <a:rPr lang="fr-FR" sz="4000" dirty="0" err="1"/>
              <a:t>your</a:t>
            </a:r>
            <a:r>
              <a:rPr lang="fr-FR" sz="4000" dirty="0"/>
              <a:t> attention</a:t>
            </a:r>
          </a:p>
        </p:txBody>
      </p:sp>
      <p:sp>
        <p:nvSpPr>
          <p:cNvPr id="6" name="Espace réservé du contenu 2"/>
          <p:cNvSpPr txBox="1">
            <a:spLocks/>
          </p:cNvSpPr>
          <p:nvPr/>
        </p:nvSpPr>
        <p:spPr>
          <a:xfrm>
            <a:off x="2009422" y="5875868"/>
            <a:ext cx="5342467" cy="7140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fr-FR" dirty="0" err="1"/>
              <a:t>thomas_gargot@hotmail.com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716995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Goals of the workshop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Understand the challenges of open science</a:t>
            </a:r>
          </a:p>
          <a:p>
            <a:r>
              <a:rPr lang="en-GB" dirty="0"/>
              <a:t>Learn the names of few tools</a:t>
            </a:r>
          </a:p>
          <a:p>
            <a:r>
              <a:rPr lang="en-GB" dirty="0"/>
              <a:t>Consider you own research/projects</a:t>
            </a:r>
          </a:p>
          <a:p>
            <a:r>
              <a:rPr lang="en-GB" dirty="0"/>
              <a:t>Rate cakes</a:t>
            </a:r>
          </a:p>
        </p:txBody>
      </p:sp>
    </p:spTree>
    <p:extLst>
      <p:ext uri="{BB962C8B-B14F-4D97-AF65-F5344CB8AC3E}">
        <p14:creationId xmlns:p14="http://schemas.microsoft.com/office/powerpoint/2010/main" val="32244485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/>
              <a:t>Who I am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81000" y="1230086"/>
            <a:ext cx="6961596" cy="1775532"/>
          </a:xfrm>
        </p:spPr>
        <p:txBody>
          <a:bodyPr>
            <a:noAutofit/>
          </a:bodyPr>
          <a:lstStyle/>
          <a:p>
            <a:r>
              <a:rPr lang="en-GB" dirty="0"/>
              <a:t>Psychiatrist in Paris</a:t>
            </a:r>
          </a:p>
          <a:p>
            <a:r>
              <a:rPr lang="en-GB" dirty="0"/>
              <a:t>PhD Student on Computer Science :</a:t>
            </a:r>
          </a:p>
          <a:p>
            <a:pPr marL="0" indent="0">
              <a:buNone/>
            </a:pPr>
            <a:r>
              <a:rPr lang="en-US" sz="2000" dirty="0"/>
              <a:t>Algorithms and robotic to detect and treat writing learning difficulties in neurodevelopmental disorders</a:t>
            </a:r>
            <a:endParaRPr lang="fr-FR" sz="2000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4" name="Image 3" descr="EFPT Logo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8230" y="3706354"/>
            <a:ext cx="2209766" cy="738504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6"/>
          <p:cNvSpPr/>
          <p:nvPr/>
        </p:nvSpPr>
        <p:spPr>
          <a:xfrm>
            <a:off x="381000" y="3532856"/>
            <a:ext cx="5711553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GB" sz="3200" dirty="0"/>
              <a:t>Former IT secretary of EFPT and Psychotherapy WG chairman</a:t>
            </a:r>
          </a:p>
          <a:p>
            <a:pPr marL="457200" indent="-457200">
              <a:buFont typeface="Arial"/>
              <a:buChar char="•"/>
            </a:pPr>
            <a:endParaRPr lang="en-GB" sz="3200" dirty="0"/>
          </a:p>
          <a:p>
            <a:pPr marL="457200" indent="-457200">
              <a:buFont typeface="Arial"/>
              <a:buChar char="•"/>
            </a:pPr>
            <a:r>
              <a:rPr lang="en-GB" sz="3200" dirty="0"/>
              <a:t>Secretary of EPA psychotherapy section</a:t>
            </a:r>
          </a:p>
        </p:txBody>
      </p:sp>
      <p:pic>
        <p:nvPicPr>
          <p:cNvPr id="8" name="Picture 11" descr="http://www.silverpeas.com/attached_file/componentId/kmelia560/attachmentId/bcd7fe2f-8fca-4037-a816-345f9f8e7013/lang/fr/name/salpetriere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8796" y="709785"/>
            <a:ext cx="1604064" cy="18303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258DC961-85BD-0E4F-B5CD-BF4D16EC6F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2596" y="5481326"/>
            <a:ext cx="1044121" cy="974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9767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err="1"/>
              <a:t>Disclosure</a:t>
            </a:r>
            <a:endParaRPr lang="fr-FR" b="1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None</a:t>
            </a:r>
          </a:p>
        </p:txBody>
      </p:sp>
    </p:spTree>
    <p:extLst>
      <p:ext uri="{BB962C8B-B14F-4D97-AF65-F5344CB8AC3E}">
        <p14:creationId xmlns:p14="http://schemas.microsoft.com/office/powerpoint/2010/main" val="11232468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3132312"/>
            <a:ext cx="8229600" cy="1143000"/>
          </a:xfrm>
        </p:spPr>
        <p:txBody>
          <a:bodyPr/>
          <a:lstStyle/>
          <a:p>
            <a:r>
              <a:rPr lang="fr-FR" b="1" dirty="0" err="1"/>
              <a:t>Principles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1581832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/>
              <a:t>Problems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b="1" dirty="0"/>
              <a:t>Cost : </a:t>
            </a:r>
            <a:r>
              <a:rPr lang="en-GB" dirty="0"/>
              <a:t>How much will it cost to run this study?</a:t>
            </a:r>
            <a:endParaRPr lang="en-GB" b="1" dirty="0"/>
          </a:p>
          <a:p>
            <a:r>
              <a:rPr lang="en-GB" b="1" dirty="0"/>
              <a:t>Method</a:t>
            </a:r>
            <a:r>
              <a:rPr lang="en-GB" dirty="0"/>
              <a:t> : What do they mean when they did this analysis?</a:t>
            </a:r>
          </a:p>
          <a:p>
            <a:r>
              <a:rPr lang="en-GB" b="1" dirty="0"/>
              <a:t>Licence</a:t>
            </a:r>
            <a:r>
              <a:rPr lang="en-GB" dirty="0"/>
              <a:t> : Does someone has the last version of this software ?</a:t>
            </a:r>
          </a:p>
          <a:p>
            <a:r>
              <a:rPr lang="en-GB" b="1" dirty="0"/>
              <a:t>Memory</a:t>
            </a:r>
            <a:r>
              <a:rPr lang="en-GB" dirty="0"/>
              <a:t>: where is my data, how to re-use, share it?</a:t>
            </a:r>
          </a:p>
          <a:p>
            <a:r>
              <a:rPr lang="en-GB" b="1" dirty="0" err="1"/>
              <a:t>Paywall</a:t>
            </a:r>
            <a:r>
              <a:rPr lang="en-GB" dirty="0"/>
              <a:t> : I can’t get this article</a:t>
            </a:r>
          </a:p>
          <a:p>
            <a:r>
              <a:rPr lang="en-GB" b="1" dirty="0"/>
              <a:t>Visibility</a:t>
            </a:r>
            <a:r>
              <a:rPr lang="en-GB" dirty="0"/>
              <a:t>: Nobody cares about what we did</a:t>
            </a:r>
          </a:p>
        </p:txBody>
      </p:sp>
    </p:spTree>
    <p:extLst>
      <p:ext uri="{BB962C8B-B14F-4D97-AF65-F5344CB8AC3E}">
        <p14:creationId xmlns:p14="http://schemas.microsoft.com/office/powerpoint/2010/main" val="3586270758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8447</TotalTime>
  <Words>765</Words>
  <Application>Microsoft Macintosh PowerPoint</Application>
  <PresentationFormat>Affichage à l'écran (4:3)</PresentationFormat>
  <Paragraphs>160</Paragraphs>
  <Slides>49</Slides>
  <Notes>6</Notes>
  <HiddenSlides>0</HiddenSlides>
  <MMClips>0</MMClips>
  <ScaleCrop>false</ScaleCrop>
  <HeadingPairs>
    <vt:vector size="6" baseType="variant">
      <vt:variant>
        <vt:lpstr>Polices utilisées</vt:lpstr>
      </vt:variant>
      <vt:variant>
        <vt:i4>2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49</vt:i4>
      </vt:variant>
    </vt:vector>
  </HeadingPairs>
  <TitlesOfParts>
    <vt:vector size="52" baseType="lpstr">
      <vt:lpstr>Arial</vt:lpstr>
      <vt:lpstr>Calibri</vt:lpstr>
      <vt:lpstr>Thème Office</vt:lpstr>
      <vt:lpstr>Useful open science tools to do research in psychiatry</vt:lpstr>
      <vt:lpstr>What is your background about Open Science ?</vt:lpstr>
      <vt:lpstr>Randomizer.org </vt:lpstr>
      <vt:lpstr>Présentation PowerPoint</vt:lpstr>
      <vt:lpstr>Goals of the workshop</vt:lpstr>
      <vt:lpstr>Who I am</vt:lpstr>
      <vt:lpstr>Disclosure</vt:lpstr>
      <vt:lpstr>Principles</vt:lpstr>
      <vt:lpstr>Problems</vt:lpstr>
      <vt:lpstr>Publication lucrative vicious circle How the life of publisers changed</vt:lpstr>
      <vt:lpstr>Présentation PowerPoint</vt:lpstr>
      <vt:lpstr>Goals</vt:lpstr>
      <vt:lpstr>Why is there a need for open science?</vt:lpstr>
      <vt:lpstr>Information world</vt:lpstr>
      <vt:lpstr>Free / Open?</vt:lpstr>
      <vt:lpstr>An example of Open science pathway</vt:lpstr>
      <vt:lpstr>Research protocol</vt:lpstr>
      <vt:lpstr>Randomizer.org </vt:lpstr>
      <vt:lpstr>Randomizer.org </vt:lpstr>
      <vt:lpstr>Randomizer.org </vt:lpstr>
      <vt:lpstr>Randomizer.org </vt:lpstr>
      <vt:lpstr>Limesurvey </vt:lpstr>
      <vt:lpstr>Présentation PowerPoint</vt:lpstr>
      <vt:lpstr>Randomizer.org </vt:lpstr>
      <vt:lpstr>Présentation PowerPoint</vt:lpstr>
      <vt:lpstr>Présentation PowerPoint</vt:lpstr>
      <vt:lpstr>Connect Limesurvey with R ? : Shinyapps</vt:lpstr>
      <vt:lpstr>Python</vt:lpstr>
      <vt:lpstr>Randomizer.org </vt:lpstr>
      <vt:lpstr>Git Hub</vt:lpstr>
      <vt:lpstr>Présentation PowerPoint</vt:lpstr>
      <vt:lpstr>Randomizer.org </vt:lpstr>
      <vt:lpstr>Equator Network</vt:lpstr>
      <vt:lpstr>Collaborative writting</vt:lpstr>
      <vt:lpstr>Présentation PowerPoint</vt:lpstr>
      <vt:lpstr>Présentation PowerPoint</vt:lpstr>
      <vt:lpstr>Présentation PowerPoint</vt:lpstr>
      <vt:lpstr>New ways to publish ?</vt:lpstr>
      <vt:lpstr>ArXiv : Preprints</vt:lpstr>
      <vt:lpstr>https://www.pubpub.org/</vt:lpstr>
      <vt:lpstr>Share to general public</vt:lpstr>
      <vt:lpstr>Randomizer.org </vt:lpstr>
      <vt:lpstr>https://en.wikipedia.org/</vt:lpstr>
      <vt:lpstr>https://en.wikipedia.org/</vt:lpstr>
      <vt:lpstr>Wordpress</vt:lpstr>
      <vt:lpstr>Badges</vt:lpstr>
      <vt:lpstr>Creative commons</vt:lpstr>
      <vt:lpstr>Randomizer.org 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Usefull open science tools to do research in psychiatry</dc:title>
  <dc:creator>Thomas Gargot</dc:creator>
  <cp:lastModifiedBy>thomas gargot</cp:lastModifiedBy>
  <cp:revision>64</cp:revision>
  <dcterms:created xsi:type="dcterms:W3CDTF">2016-10-12T15:16:13Z</dcterms:created>
  <dcterms:modified xsi:type="dcterms:W3CDTF">2019-12-19T16:22:17Z</dcterms:modified>
</cp:coreProperties>
</file>